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7"/>
  </p:notesMasterIdLst>
  <p:sldIdLst>
    <p:sldId id="256" r:id="rId2"/>
    <p:sldId id="257" r:id="rId3"/>
    <p:sldId id="258" r:id="rId4"/>
    <p:sldId id="259" r:id="rId5"/>
    <p:sldId id="260" r:id="rId6"/>
    <p:sldId id="261" r:id="rId7"/>
    <p:sldId id="262" r:id="rId8"/>
    <p:sldId id="264" r:id="rId9"/>
    <p:sldId id="265" r:id="rId10"/>
    <p:sldId id="266" r:id="rId11"/>
    <p:sldId id="267" r:id="rId12"/>
    <p:sldId id="263"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81" r:id="rId2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5FE26-0AC2-4E07-BB36-8A23727EE174}" type="datetimeFigureOut">
              <a:rPr lang="it-IT" smtClean="0"/>
              <a:pPr/>
              <a:t>09/12/2019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79B290-D60C-4D22-9D91-A037F7A323D9}"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48764ED8-6B18-4500-B5B9-89C469EB59F1}" type="datetime1">
              <a:rPr lang="it-IT" smtClean="0"/>
              <a:pPr/>
              <a:t>09/12/2019</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ABB40E72-7C93-45B9-931D-BEBF5871BF66}" type="datetime1">
              <a:rPr lang="it-IT" smtClean="0"/>
              <a:pPr/>
              <a:t>09/12/2019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A00B9071-845B-42F3-B2ED-4C2CE732BE32}" type="datetime1">
              <a:rPr lang="it-IT" smtClean="0"/>
              <a:pPr/>
              <a:t>09/12/2019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67A4A75-AC54-40B8-B178-D3BD8C4C265D}" type="datetime1">
              <a:rPr lang="it-IT" smtClean="0"/>
              <a:pPr/>
              <a:t>09/12/2019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81C3A171-EF2F-4F70-AA9E-A177E823B4A0}" type="datetime1">
              <a:rPr lang="it-IT" smtClean="0"/>
              <a:pPr/>
              <a:t>09/12/2019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E59171AA-7B39-46FB-97BF-171C5503DBB0}" type="datetime1">
              <a:rPr lang="it-IT" smtClean="0"/>
              <a:pPr/>
              <a:t>09/12/2019</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802BEBFB-E635-496D-9152-FE536C67BCF5}" type="datetime1">
              <a:rPr lang="it-IT" smtClean="0"/>
              <a:pPr/>
              <a:t>09/12/2019</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002239F1-38C0-411C-A793-0543FE58ED09}" type="datetime1">
              <a:rPr lang="it-IT" smtClean="0"/>
              <a:pPr/>
              <a:t>09/12/2019</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2C47A55D-FA8B-433F-B766-2E1B10F67D42}" type="datetime1">
              <a:rPr lang="it-IT" smtClean="0"/>
              <a:pPr/>
              <a:t>09/12/2019</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167BCEFA-E4A0-4234-A310-FDF9B3828F11}" type="datetime1">
              <a:rPr lang="it-IT" smtClean="0"/>
              <a:pPr/>
              <a:t>09/12/2019</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1F3B3502-952C-4113-89C0-CD9962C96411}" type="datetime1">
              <a:rPr lang="it-IT" smtClean="0"/>
              <a:pPr/>
              <a:t>09/12/2019</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D9F1C5C-BAA9-4148-94B2-47EF21F49B64}" type="datetime1">
              <a:rPr lang="it-IT" smtClean="0"/>
              <a:pPr/>
              <a:t>09/12/2019</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04E9C6C-7183-48E3-B448-19E9C1DD1A8F}"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1152128"/>
          </a:xfrm>
        </p:spPr>
        <p:txBody>
          <a:bodyPr>
            <a:noAutofit/>
          </a:bodyPr>
          <a:lstStyle/>
          <a:p>
            <a:pPr algn="ctr"/>
            <a:r>
              <a:rPr lang="it-IT" sz="4000" b="1" dirty="0" smtClean="0">
                <a:solidFill>
                  <a:srgbClr val="FF0000"/>
                </a:solidFill>
              </a:rPr>
              <a:t>Tecniche di Procreazione Medicalmente  Assistita</a:t>
            </a:r>
            <a:endParaRPr lang="it-IT" sz="4000" b="1" dirty="0">
              <a:solidFill>
                <a:srgbClr val="FF0000"/>
              </a:solidFill>
            </a:endParaRPr>
          </a:p>
        </p:txBody>
      </p:sp>
      <p:sp>
        <p:nvSpPr>
          <p:cNvPr id="3" name="Sottotitolo 2"/>
          <p:cNvSpPr>
            <a:spLocks noGrp="1"/>
          </p:cNvSpPr>
          <p:nvPr>
            <p:ph type="subTitle" idx="1"/>
          </p:nvPr>
        </p:nvSpPr>
        <p:spPr>
          <a:xfrm>
            <a:off x="1259632" y="4653136"/>
            <a:ext cx="7632848" cy="1296144"/>
          </a:xfrm>
          <a:solidFill>
            <a:srgbClr val="FFFF00"/>
          </a:solidFill>
          <a:ln w="25400">
            <a:solidFill>
              <a:schemeClr val="accent1"/>
            </a:solidFill>
          </a:ln>
        </p:spPr>
        <p:txBody>
          <a:bodyPr>
            <a:normAutofit lnSpcReduction="10000"/>
          </a:bodyPr>
          <a:lstStyle/>
          <a:p>
            <a:pPr algn="ctr"/>
            <a:r>
              <a:rPr lang="it-IT" sz="2000" b="1" dirty="0" smtClean="0">
                <a:solidFill>
                  <a:srgbClr val="0070C0"/>
                </a:solidFill>
              </a:rPr>
              <a:t>In Italia l’infertilità colpisce un numero sempre più elevato di coppie che, non riuscendo a ottenere </a:t>
            </a:r>
            <a:r>
              <a:rPr lang="it-IT" sz="2000" b="1" dirty="0" smtClean="0">
                <a:solidFill>
                  <a:srgbClr val="0070C0"/>
                </a:solidFill>
              </a:rPr>
              <a:t>naturalmente la</a:t>
            </a:r>
            <a:r>
              <a:rPr lang="it-IT" sz="2000" b="1" dirty="0" smtClean="0">
                <a:solidFill>
                  <a:srgbClr val="0070C0"/>
                </a:solidFill>
              </a:rPr>
              <a:t> gravidanza, decidono di rivolgersi ai </a:t>
            </a:r>
          </a:p>
          <a:p>
            <a:pPr algn="ctr"/>
            <a:r>
              <a:rPr lang="it-IT" sz="2000" b="1" dirty="0" smtClean="0">
                <a:solidFill>
                  <a:srgbClr val="0070C0"/>
                </a:solidFill>
              </a:rPr>
              <a:t>Centri di Procreazione Medicalmente  Assistita (PMA).</a:t>
            </a:r>
            <a:endParaRPr lang="it-IT" sz="2000" b="1" dirty="0">
              <a:solidFill>
                <a:srgbClr val="0070C0"/>
              </a:solidFill>
            </a:endParaRPr>
          </a:p>
        </p:txBody>
      </p:sp>
      <p:sp>
        <p:nvSpPr>
          <p:cNvPr id="5" name="CasellaDiTesto 4"/>
          <p:cNvSpPr txBox="1"/>
          <p:nvPr/>
        </p:nvSpPr>
        <p:spPr>
          <a:xfrm>
            <a:off x="1043608" y="6093296"/>
            <a:ext cx="7920880" cy="338554"/>
          </a:xfrm>
          <a:prstGeom prst="rect">
            <a:avLst/>
          </a:prstGeom>
          <a:noFill/>
        </p:spPr>
        <p:txBody>
          <a:bodyPr wrap="square" rtlCol="0">
            <a:spAutoFit/>
          </a:bodyPr>
          <a:lstStyle/>
          <a:p>
            <a:pPr algn="ctr"/>
            <a:r>
              <a:rPr lang="it-IT" sz="1600" b="1" dirty="0" smtClean="0"/>
              <a:t>Prof. Francesco Cannizzaro – Specialista in Pedagogia, Bioetica e Sessuologia</a:t>
            </a:r>
            <a:endParaRPr lang="it-IT" sz="1600" b="1"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a:t>
            </a:fld>
            <a:endParaRPr lang="it-IT"/>
          </a:p>
        </p:txBody>
      </p:sp>
      <p:pic>
        <p:nvPicPr>
          <p:cNvPr id="4" name="Picture 2" descr="C:\Users\Master\Desktop\Inseminazione\ins7.jpg"/>
          <p:cNvPicPr>
            <a:picLocks noChangeAspect="1" noChangeArrowheads="1"/>
          </p:cNvPicPr>
          <p:nvPr/>
        </p:nvPicPr>
        <p:blipFill>
          <a:blip r:embed="rId2" cstate="print"/>
          <a:srcRect/>
          <a:stretch>
            <a:fillRect/>
          </a:stretch>
        </p:blipFill>
        <p:spPr bwMode="auto">
          <a:xfrm>
            <a:off x="2771800" y="1700808"/>
            <a:ext cx="4286250" cy="2619375"/>
          </a:xfrm>
          <a:prstGeom prst="rect">
            <a:avLst/>
          </a:prstGeom>
          <a:noFill/>
          <a:ln w="25400">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10</a:t>
            </a:fld>
            <a:endParaRPr lang="it-IT"/>
          </a:p>
        </p:txBody>
      </p:sp>
      <p:sp>
        <p:nvSpPr>
          <p:cNvPr id="8" name="CasellaDiTesto 7"/>
          <p:cNvSpPr txBox="1"/>
          <p:nvPr/>
        </p:nvSpPr>
        <p:spPr>
          <a:xfrm>
            <a:off x="1259632" y="836712"/>
            <a:ext cx="7632848" cy="830997"/>
          </a:xfrm>
          <a:prstGeom prst="rect">
            <a:avLst/>
          </a:prstGeom>
          <a:noFill/>
        </p:spPr>
        <p:txBody>
          <a:bodyPr wrap="square" rtlCol="0">
            <a:spAutoFit/>
          </a:bodyPr>
          <a:lstStyle/>
          <a:p>
            <a:pPr algn="ctr"/>
            <a:r>
              <a:rPr lang="it-IT" sz="2400" b="1" dirty="0" smtClean="0">
                <a:solidFill>
                  <a:srgbClr val="0070C0"/>
                </a:solidFill>
              </a:rPr>
              <a:t>Le differenze tra Inseminazione Artificiale </a:t>
            </a:r>
            <a:endParaRPr lang="it-IT" sz="2400" b="1" dirty="0" smtClean="0">
              <a:solidFill>
                <a:srgbClr val="0070C0"/>
              </a:solidFill>
            </a:endParaRPr>
          </a:p>
          <a:p>
            <a:pPr algn="ctr"/>
            <a:r>
              <a:rPr lang="it-IT" sz="2400" b="1" dirty="0" smtClean="0">
                <a:solidFill>
                  <a:srgbClr val="0070C0"/>
                </a:solidFill>
              </a:rPr>
              <a:t>e </a:t>
            </a:r>
            <a:r>
              <a:rPr lang="it-IT" sz="2400" b="1" dirty="0" smtClean="0">
                <a:solidFill>
                  <a:srgbClr val="0070C0"/>
                </a:solidFill>
              </a:rPr>
              <a:t>la Fertilizzazione in Vitro</a:t>
            </a:r>
            <a:endParaRPr lang="it-IT" sz="2400" b="1" dirty="0">
              <a:solidFill>
                <a:srgbClr val="0070C0"/>
              </a:solidFill>
            </a:endParaRPr>
          </a:p>
        </p:txBody>
      </p:sp>
      <p:graphicFrame>
        <p:nvGraphicFramePr>
          <p:cNvPr id="9" name="Tabella 8"/>
          <p:cNvGraphicFramePr>
            <a:graphicFrameLocks noGrp="1"/>
          </p:cNvGraphicFramePr>
          <p:nvPr/>
        </p:nvGraphicFramePr>
        <p:xfrm>
          <a:off x="1259632" y="1988840"/>
          <a:ext cx="7632848" cy="4248472"/>
        </p:xfrm>
        <a:graphic>
          <a:graphicData uri="http://schemas.openxmlformats.org/drawingml/2006/table">
            <a:tbl>
              <a:tblPr firstRow="1" bandRow="1">
                <a:tableStyleId>{5C22544A-7EE6-4342-B048-85BDC9FD1C3A}</a:tableStyleId>
              </a:tblPr>
              <a:tblGrid>
                <a:gridCol w="3816424"/>
                <a:gridCol w="3816424"/>
              </a:tblGrid>
              <a:tr h="3722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50" b="1" dirty="0" smtClean="0"/>
                        <a:t>INSEMINAZIONE ARTIFICIALE</a:t>
                      </a:r>
                      <a:endParaRPr lang="it-IT" sz="1050" dirty="0" smtClean="0"/>
                    </a:p>
                    <a:p>
                      <a:pPr algn="l"/>
                      <a:endParaRPr lang="it-IT"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b="1" dirty="0" smtClean="0"/>
                        <a:t>FERTILIZZAZIONE IN VITRO</a:t>
                      </a:r>
                      <a:endParaRPr lang="it-IT" sz="1200" dirty="0" smtClean="0"/>
                    </a:p>
                    <a:p>
                      <a:endParaRPr lang="it-IT" sz="1200" dirty="0"/>
                    </a:p>
                  </a:txBody>
                  <a:tcPr/>
                </a:tc>
              </a:tr>
              <a:tr h="8686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sz="1600" kern="1200" dirty="0" smtClean="0">
                          <a:solidFill>
                            <a:schemeClr val="dk1"/>
                          </a:solidFill>
                          <a:latin typeface="+mn-lt"/>
                          <a:ea typeface="+mn-ea"/>
                          <a:cs typeface="+mn-cs"/>
                        </a:rPr>
                        <a:t>È più economico. Considerando il costo del trattamento.</a:t>
                      </a:r>
                      <a:endParaRPr lang="it-IT" sz="1400" dirty="0"/>
                    </a:p>
                  </a:txBody>
                  <a:tcPr/>
                </a:tc>
                <a:tc>
                  <a:txBody>
                    <a:bodyPr/>
                    <a:lstStyle/>
                    <a:p>
                      <a:r>
                        <a:rPr kumimoji="0" lang="it-IT" sz="1600" kern="1200" dirty="0" smtClean="0">
                          <a:solidFill>
                            <a:schemeClr val="dk1"/>
                          </a:solidFill>
                          <a:latin typeface="+mn-lt"/>
                          <a:ea typeface="+mn-ea"/>
                          <a:cs typeface="+mn-cs"/>
                        </a:rPr>
                        <a:t>Lo sforzo economico è più elevato anche se risulta meno costoso considerando il costo per bambino nato.</a:t>
                      </a:r>
                      <a:endParaRPr lang="it-IT" sz="1400" dirty="0"/>
                    </a:p>
                  </a:txBody>
                  <a:tcPr/>
                </a:tc>
              </a:tr>
              <a:tr h="868608">
                <a:tc>
                  <a:txBody>
                    <a:bodyPr/>
                    <a:lstStyle/>
                    <a:p>
                      <a:r>
                        <a:rPr kumimoji="0" lang="it-IT" sz="1600" kern="1200" dirty="0" smtClean="0">
                          <a:solidFill>
                            <a:schemeClr val="dk1"/>
                          </a:solidFill>
                          <a:latin typeface="+mn-lt"/>
                          <a:ea typeface="+mn-ea"/>
                          <a:cs typeface="+mn-cs"/>
                        </a:rPr>
                        <a:t>Le possibilità sono inferiori. Circa un 15% per tentativo considerando pazienti con un buon pronostico.</a:t>
                      </a:r>
                      <a:endParaRPr lang="it-IT" sz="1400" dirty="0"/>
                    </a:p>
                  </a:txBody>
                  <a:tcPr/>
                </a:tc>
                <a:tc>
                  <a:txBody>
                    <a:bodyPr/>
                    <a:lstStyle/>
                    <a:p>
                      <a:r>
                        <a:rPr kumimoji="0" lang="it-IT" sz="1600" kern="1200" dirty="0" smtClean="0">
                          <a:solidFill>
                            <a:schemeClr val="dk1"/>
                          </a:solidFill>
                          <a:latin typeface="+mn-lt"/>
                          <a:ea typeface="+mn-ea"/>
                          <a:cs typeface="+mn-cs"/>
                        </a:rPr>
                        <a:t>È il trattamento con le maggiori possibilità per tentativo. In certi casi la probabilità di successo raggiunge il 60%.</a:t>
                      </a:r>
                      <a:endParaRPr lang="it-IT" sz="1400" dirty="0"/>
                    </a:p>
                  </a:txBody>
                  <a:tcPr/>
                </a:tc>
              </a:tr>
              <a:tr h="670069">
                <a:tc>
                  <a:txBody>
                    <a:bodyPr/>
                    <a:lstStyle/>
                    <a:p>
                      <a:r>
                        <a:rPr kumimoji="0" lang="it-IT" sz="1600" kern="1200" dirty="0" smtClean="0">
                          <a:solidFill>
                            <a:schemeClr val="dk1"/>
                          </a:solidFill>
                          <a:latin typeface="+mn-lt"/>
                          <a:ea typeface="+mn-ea"/>
                          <a:cs typeface="+mn-cs"/>
                        </a:rPr>
                        <a:t>Non offre reali possibilità di successo in caso di tube ostruite o gravi fattori maschili.</a:t>
                      </a:r>
                      <a:endParaRPr lang="it-IT" sz="1400" dirty="0"/>
                    </a:p>
                  </a:txBody>
                  <a:tcPr/>
                </a:tc>
                <a:tc>
                  <a:txBody>
                    <a:bodyPr/>
                    <a:lstStyle/>
                    <a:p>
                      <a:r>
                        <a:rPr kumimoji="0" lang="it-IT" sz="1600" kern="1200" dirty="0" smtClean="0">
                          <a:solidFill>
                            <a:schemeClr val="dk1"/>
                          </a:solidFill>
                          <a:latin typeface="+mn-lt"/>
                          <a:ea typeface="+mn-ea"/>
                          <a:cs typeface="+mn-cs"/>
                        </a:rPr>
                        <a:t>Le possibilità di successo, eccetto casi estremi, sono  indipendenti di alterazioni alle tube o alla gravità del fattore maschile.</a:t>
                      </a:r>
                      <a:endParaRPr lang="it-IT" sz="1400" dirty="0"/>
                    </a:p>
                  </a:txBody>
                  <a:tcPr/>
                </a:tc>
              </a:tr>
              <a:tr h="1231096">
                <a:tc>
                  <a:txBody>
                    <a:bodyPr/>
                    <a:lstStyle/>
                    <a:p>
                      <a:r>
                        <a:rPr kumimoji="0" lang="it-IT" sz="1600" kern="1200" dirty="0" smtClean="0">
                          <a:solidFill>
                            <a:schemeClr val="dk1"/>
                          </a:solidFill>
                          <a:latin typeface="+mn-lt"/>
                          <a:ea typeface="+mn-ea"/>
                          <a:cs typeface="+mn-cs"/>
                        </a:rPr>
                        <a:t>Offre scarsi risultati quando il tempo di sterilità supera i 3 anni, presenta un fattore maschile moderato o la donna soffre  di endometriosi.</a:t>
                      </a:r>
                      <a:endParaRPr lang="it-IT" sz="1400" dirty="0"/>
                    </a:p>
                  </a:txBody>
                  <a:tcPr/>
                </a:tc>
                <a:tc>
                  <a:txBody>
                    <a:bodyPr/>
                    <a:lstStyle/>
                    <a:p>
                      <a:r>
                        <a:rPr kumimoji="0" lang="it-IT" sz="1600" kern="1200" dirty="0" smtClean="0">
                          <a:solidFill>
                            <a:schemeClr val="dk1"/>
                          </a:solidFill>
                          <a:latin typeface="+mn-lt"/>
                          <a:ea typeface="+mn-ea"/>
                          <a:cs typeface="+mn-cs"/>
                        </a:rPr>
                        <a:t>Si considera come prima opzione per le coppie con un lungo periodo di sterilità, fattore maschile moderato e donne con  endometriosi</a:t>
                      </a:r>
                      <a:endParaRPr lang="it-IT" sz="1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11</a:t>
            </a:fld>
            <a:endParaRPr lang="it-IT"/>
          </a:p>
        </p:txBody>
      </p:sp>
      <p:sp>
        <p:nvSpPr>
          <p:cNvPr id="8" name="CasellaDiTesto 7"/>
          <p:cNvSpPr txBox="1"/>
          <p:nvPr/>
        </p:nvSpPr>
        <p:spPr>
          <a:xfrm>
            <a:off x="1259632" y="836712"/>
            <a:ext cx="7632848" cy="830997"/>
          </a:xfrm>
          <a:prstGeom prst="rect">
            <a:avLst/>
          </a:prstGeom>
          <a:noFill/>
        </p:spPr>
        <p:txBody>
          <a:bodyPr wrap="square" rtlCol="0">
            <a:spAutoFit/>
          </a:bodyPr>
          <a:lstStyle/>
          <a:p>
            <a:pPr algn="ctr"/>
            <a:r>
              <a:rPr lang="it-IT" sz="2400" b="1" dirty="0" smtClean="0">
                <a:solidFill>
                  <a:srgbClr val="0070C0"/>
                </a:solidFill>
              </a:rPr>
              <a:t>Le differenze tra Inseminazione Artificiale </a:t>
            </a:r>
            <a:endParaRPr lang="it-IT" sz="2400" b="1" dirty="0" smtClean="0">
              <a:solidFill>
                <a:srgbClr val="0070C0"/>
              </a:solidFill>
            </a:endParaRPr>
          </a:p>
          <a:p>
            <a:pPr algn="ctr"/>
            <a:r>
              <a:rPr lang="it-IT" sz="2400" b="1" dirty="0" smtClean="0">
                <a:solidFill>
                  <a:srgbClr val="0070C0"/>
                </a:solidFill>
              </a:rPr>
              <a:t>e </a:t>
            </a:r>
            <a:r>
              <a:rPr lang="it-IT" sz="2400" b="1" dirty="0" smtClean="0">
                <a:solidFill>
                  <a:srgbClr val="0070C0"/>
                </a:solidFill>
              </a:rPr>
              <a:t>la Fertilizzazione in Vitro</a:t>
            </a:r>
            <a:endParaRPr lang="it-IT" sz="2400" b="1" dirty="0">
              <a:solidFill>
                <a:srgbClr val="0070C0"/>
              </a:solidFill>
            </a:endParaRPr>
          </a:p>
        </p:txBody>
      </p:sp>
      <p:graphicFrame>
        <p:nvGraphicFramePr>
          <p:cNvPr id="9" name="Tabella 8"/>
          <p:cNvGraphicFramePr>
            <a:graphicFrameLocks noGrp="1"/>
          </p:cNvGraphicFramePr>
          <p:nvPr/>
        </p:nvGraphicFramePr>
        <p:xfrm>
          <a:off x="1259632" y="1700808"/>
          <a:ext cx="7632848" cy="3322320"/>
        </p:xfrm>
        <a:graphic>
          <a:graphicData uri="http://schemas.openxmlformats.org/drawingml/2006/table">
            <a:tbl>
              <a:tblPr firstRow="1" bandRow="1">
                <a:tableStyleId>{5C22544A-7EE6-4342-B048-85BDC9FD1C3A}</a:tableStyleId>
              </a:tblPr>
              <a:tblGrid>
                <a:gridCol w="3816424"/>
                <a:gridCol w="3816424"/>
              </a:tblGrid>
              <a:tr h="3722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50" b="1" dirty="0" smtClean="0"/>
                        <a:t>INSEMINAZIONE ARTIFICIALE</a:t>
                      </a:r>
                      <a:endParaRPr lang="it-IT" sz="1050" dirty="0" smtClean="0"/>
                    </a:p>
                    <a:p>
                      <a:pPr algn="l"/>
                      <a:endParaRPr lang="it-IT"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b="1" dirty="0" smtClean="0"/>
                        <a:t>FERTILIZZAZIONE IN VITRO</a:t>
                      </a:r>
                      <a:endParaRPr lang="it-IT" sz="1200" dirty="0" smtClean="0"/>
                    </a:p>
                    <a:p>
                      <a:endParaRPr lang="it-IT" sz="1200" dirty="0"/>
                    </a:p>
                  </a:txBody>
                  <a:tcPr/>
                </a:tc>
              </a:tr>
              <a:tr h="8686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sz="1600" kern="1200" dirty="0" smtClean="0">
                          <a:solidFill>
                            <a:schemeClr val="dk1"/>
                          </a:solidFill>
                          <a:latin typeface="+mn-lt"/>
                          <a:ea typeface="+mn-ea"/>
                          <a:cs typeface="+mn-cs"/>
                        </a:rPr>
                        <a:t>Offre poca informazione durante il trattamento.</a:t>
                      </a:r>
                      <a:endParaRPr lang="it-IT" sz="1200" dirty="0"/>
                    </a:p>
                  </a:txBody>
                  <a:tcPr/>
                </a:tc>
                <a:tc>
                  <a:txBody>
                    <a:bodyPr/>
                    <a:lstStyle/>
                    <a:p>
                      <a:r>
                        <a:rPr lang="it-IT" sz="1600" dirty="0" smtClean="0"/>
                        <a:t>Durante il trattamento si ottiene importante informazione su fattori come la risposta ovarica alla stimolazione, la qualità degli ovociti, la fertilizzazione e l’evoluzione degli embrioni.</a:t>
                      </a:r>
                      <a:endParaRPr lang="it-IT" sz="1200" dirty="0"/>
                    </a:p>
                  </a:txBody>
                  <a:tcPr/>
                </a:tc>
              </a:tr>
              <a:tr h="868608">
                <a:tc>
                  <a:txBody>
                    <a:bodyPr/>
                    <a:lstStyle/>
                    <a:p>
                      <a:r>
                        <a:rPr kumimoji="0" lang="it-IT" sz="1600" kern="1200" dirty="0" smtClean="0">
                          <a:solidFill>
                            <a:schemeClr val="dk1"/>
                          </a:solidFill>
                          <a:latin typeface="+mn-lt"/>
                          <a:ea typeface="+mn-ea"/>
                          <a:cs typeface="+mn-cs"/>
                        </a:rPr>
                        <a:t>Si tratta di un’opzione da prendere in considerazione in coppie con un buon pronostico (giovani, breve tempo alla ricerca di un figlio, senza gravi alterazioni seminali, e senza alterazioni nelle tube o endometriosi).</a:t>
                      </a:r>
                      <a:endParaRPr lang="it-IT" sz="1200" dirty="0"/>
                    </a:p>
                  </a:txBody>
                  <a:tcPr/>
                </a:tc>
                <a:tc>
                  <a:txBody>
                    <a:bodyPr/>
                    <a:lstStyle/>
                    <a:p>
                      <a:r>
                        <a:rPr kumimoji="0" lang="it-IT" sz="1600" kern="1200" dirty="0" smtClean="0">
                          <a:solidFill>
                            <a:schemeClr val="dk1"/>
                          </a:solidFill>
                          <a:latin typeface="+mn-lt"/>
                          <a:ea typeface="+mn-ea"/>
                          <a:cs typeface="+mn-cs"/>
                        </a:rPr>
                        <a:t>È il trattamento con maggiori possibilità di successo in riproduzione assistita, essendo la prima opzione nella maggior parte dei casi.</a:t>
                      </a:r>
                      <a:endParaRPr lang="it-IT" sz="1200" dirty="0"/>
                    </a:p>
                  </a:txBody>
                  <a:tcPr/>
                </a:tc>
              </a:tr>
            </a:tbl>
          </a:graphicData>
        </a:graphic>
      </p:graphicFrame>
      <p:pic>
        <p:nvPicPr>
          <p:cNvPr id="7170" name="Picture 2" descr="C:\Users\Master\Desktop\Raccolta foto\foto PPT\PMA\ins3.jpg"/>
          <p:cNvPicPr>
            <a:picLocks noChangeAspect="1" noChangeArrowheads="1"/>
          </p:cNvPicPr>
          <p:nvPr/>
        </p:nvPicPr>
        <p:blipFill>
          <a:blip r:embed="rId2" cstate="print"/>
          <a:srcRect/>
          <a:stretch>
            <a:fillRect/>
          </a:stretch>
        </p:blipFill>
        <p:spPr bwMode="auto">
          <a:xfrm>
            <a:off x="5940152" y="5157192"/>
            <a:ext cx="2325638" cy="1551533"/>
          </a:xfrm>
          <a:prstGeom prst="rect">
            <a:avLst/>
          </a:prstGeom>
          <a:noFill/>
          <a:ln w="25400">
            <a:solidFill>
              <a:srgbClr val="FF0000"/>
            </a:solidFill>
          </a:ln>
        </p:spPr>
      </p:pic>
      <p:pic>
        <p:nvPicPr>
          <p:cNvPr id="7171" name="Picture 3" descr="C:\Users\Master\Desktop\Raccolta foto\foto PPT\PMA\ins12.jpg"/>
          <p:cNvPicPr>
            <a:picLocks noChangeAspect="1" noChangeArrowheads="1"/>
          </p:cNvPicPr>
          <p:nvPr/>
        </p:nvPicPr>
        <p:blipFill>
          <a:blip r:embed="rId3" cstate="print"/>
          <a:srcRect/>
          <a:stretch>
            <a:fillRect/>
          </a:stretch>
        </p:blipFill>
        <p:spPr bwMode="auto">
          <a:xfrm>
            <a:off x="1763688" y="5085184"/>
            <a:ext cx="2520280" cy="158519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7171"/>
                                        </p:tgtEl>
                                        <p:attrNameLst>
                                          <p:attrName>style.visibility</p:attrName>
                                        </p:attrNameLst>
                                      </p:cBhvr>
                                      <p:to>
                                        <p:strVal val="visible"/>
                                      </p:to>
                                    </p:set>
                                    <p:animEffect transition="in" filter="fade">
                                      <p:cBhvr>
                                        <p:cTn id="13" dur="100"/>
                                        <p:tgtEl>
                                          <p:spTgt spid="7171"/>
                                        </p:tgtEl>
                                      </p:cBhvr>
                                    </p:animEffect>
                                    <p:anim calcmode="lin" valueType="num">
                                      <p:cBhvr>
                                        <p:cTn id="14" dur="400" fill="hold"/>
                                        <p:tgtEl>
                                          <p:spTgt spid="7171"/>
                                        </p:tgtEl>
                                        <p:attrNameLst>
                                          <p:attrName>ppt_x</p:attrName>
                                        </p:attrNameLst>
                                      </p:cBhvr>
                                      <p:tavLst>
                                        <p:tav tm="0">
                                          <p:val>
                                            <p:strVal val="#ppt_x"/>
                                          </p:val>
                                        </p:tav>
                                        <p:tav tm="100000">
                                          <p:val>
                                            <p:strVal val="#ppt_x"/>
                                          </p:val>
                                        </p:tav>
                                      </p:tavLst>
                                    </p:anim>
                                    <p:anim calcmode="lin" valueType="num">
                                      <p:cBhvr>
                                        <p:cTn id="15" dur="400" fill="hold"/>
                                        <p:tgtEl>
                                          <p:spTgt spid="7171"/>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717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717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3" presetClass="entr" presetSubtype="0" fill="hold" nodeType="clickEffect">
                                  <p:stCondLst>
                                    <p:cond delay="0"/>
                                  </p:stCondLst>
                                  <p:childTnLst>
                                    <p:set>
                                      <p:cBhvr>
                                        <p:cTn id="21" dur="1" fill="hold">
                                          <p:stCondLst>
                                            <p:cond delay="0"/>
                                          </p:stCondLst>
                                        </p:cTn>
                                        <p:tgtEl>
                                          <p:spTgt spid="7170"/>
                                        </p:tgtEl>
                                        <p:attrNameLst>
                                          <p:attrName>style.visibility</p:attrName>
                                        </p:attrNameLst>
                                      </p:cBhvr>
                                      <p:to>
                                        <p:strVal val="visible"/>
                                      </p:to>
                                    </p:set>
                                    <p:animEffect transition="in" filter="fade">
                                      <p:cBhvr>
                                        <p:cTn id="22" dur="100"/>
                                        <p:tgtEl>
                                          <p:spTgt spid="7170"/>
                                        </p:tgtEl>
                                      </p:cBhvr>
                                    </p:animEffect>
                                    <p:anim calcmode="lin" valueType="num">
                                      <p:cBhvr>
                                        <p:cTn id="23" dur="400" fill="hold"/>
                                        <p:tgtEl>
                                          <p:spTgt spid="7170"/>
                                        </p:tgtEl>
                                        <p:attrNameLst>
                                          <p:attrName>ppt_x</p:attrName>
                                        </p:attrNameLst>
                                      </p:cBhvr>
                                      <p:tavLst>
                                        <p:tav tm="0">
                                          <p:val>
                                            <p:strVal val="#ppt_x"/>
                                          </p:val>
                                        </p:tav>
                                        <p:tav tm="100000">
                                          <p:val>
                                            <p:strVal val="#ppt_x"/>
                                          </p:val>
                                        </p:tav>
                                      </p:tavLst>
                                    </p:anim>
                                    <p:anim calcmode="lin" valueType="num">
                                      <p:cBhvr>
                                        <p:cTn id="24" dur="400" fill="hold"/>
                                        <p:tgtEl>
                                          <p:spTgt spid="7170"/>
                                        </p:tgtEl>
                                        <p:attrNameLst>
                                          <p:attrName>ppt_y</p:attrName>
                                        </p:attrNameLst>
                                      </p:cBhvr>
                                      <p:tavLst>
                                        <p:tav tm="0">
                                          <p:val>
                                            <p:strVal val="#ppt_y+0.31"/>
                                          </p:val>
                                        </p:tav>
                                        <p:tav tm="100000">
                                          <p:val>
                                            <p:strVal val="#ppt_y+0.31"/>
                                          </p:val>
                                        </p:tav>
                                      </p:tavLst>
                                    </p:anim>
                                    <p:anim calcmode="lin" valueType="num">
                                      <p:cBhvr>
                                        <p:cTn id="25" dur="600" decel="50000" fill="hold">
                                          <p:stCondLst>
                                            <p:cond delay="400"/>
                                          </p:stCondLst>
                                        </p:cTn>
                                        <p:tgtEl>
                                          <p:spTgt spid="717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6" dur="600" decel="50000" fill="hold">
                                          <p:stCondLst>
                                            <p:cond delay="400"/>
                                          </p:stCondLst>
                                        </p:cTn>
                                        <p:tgtEl>
                                          <p:spTgt spid="717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12</a:t>
            </a:fld>
            <a:endParaRPr lang="it-IT"/>
          </a:p>
        </p:txBody>
      </p:sp>
      <p:sp>
        <p:nvSpPr>
          <p:cNvPr id="8" name="CasellaDiTesto 7"/>
          <p:cNvSpPr txBox="1"/>
          <p:nvPr/>
        </p:nvSpPr>
        <p:spPr>
          <a:xfrm>
            <a:off x="1979712" y="836712"/>
            <a:ext cx="5976664" cy="461665"/>
          </a:xfrm>
          <a:prstGeom prst="rect">
            <a:avLst/>
          </a:prstGeom>
          <a:noFill/>
        </p:spPr>
        <p:txBody>
          <a:bodyPr wrap="square" rtlCol="0">
            <a:spAutoFit/>
          </a:bodyPr>
          <a:lstStyle/>
          <a:p>
            <a:pPr algn="ctr"/>
            <a:r>
              <a:rPr lang="it-IT" sz="2400" b="1" dirty="0" smtClean="0">
                <a:solidFill>
                  <a:srgbClr val="0070C0"/>
                </a:solidFill>
              </a:rPr>
              <a:t>Caratteristiche e Tecniche di PMA</a:t>
            </a:r>
            <a:endParaRPr lang="it-IT" sz="2400" b="1" dirty="0">
              <a:solidFill>
                <a:srgbClr val="0070C0"/>
              </a:solidFill>
            </a:endParaRPr>
          </a:p>
        </p:txBody>
      </p:sp>
      <p:sp>
        <p:nvSpPr>
          <p:cNvPr id="9" name="Freccia a destra 8"/>
          <p:cNvSpPr/>
          <p:nvPr/>
        </p:nvSpPr>
        <p:spPr>
          <a:xfrm>
            <a:off x="1115616" y="1340768"/>
            <a:ext cx="4320480" cy="1440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FIVET</a:t>
            </a:r>
          </a:p>
          <a:p>
            <a:pPr algn="ctr"/>
            <a:r>
              <a:rPr lang="it-IT" sz="2000" dirty="0" smtClean="0"/>
              <a:t> </a:t>
            </a:r>
            <a:r>
              <a:rPr lang="it-IT" sz="1400" b="1" dirty="0" smtClean="0"/>
              <a:t>Fertilizzazione In Vitro con </a:t>
            </a:r>
            <a:r>
              <a:rPr lang="it-IT" sz="1400" b="1" dirty="0" err="1" smtClean="0"/>
              <a:t>Embryo</a:t>
            </a:r>
            <a:r>
              <a:rPr lang="it-IT" sz="1400" b="1" dirty="0" smtClean="0"/>
              <a:t> Transfer</a:t>
            </a:r>
            <a:r>
              <a:rPr lang="it-IT" sz="1200" b="1" dirty="0" smtClean="0"/>
              <a:t> </a:t>
            </a:r>
            <a:endParaRPr lang="it-IT" dirty="0"/>
          </a:p>
        </p:txBody>
      </p:sp>
      <p:sp>
        <p:nvSpPr>
          <p:cNvPr id="10" name="Freccia a destra 9"/>
          <p:cNvSpPr/>
          <p:nvPr/>
        </p:nvSpPr>
        <p:spPr>
          <a:xfrm>
            <a:off x="1115616" y="2996952"/>
            <a:ext cx="4320480" cy="1440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ICSI </a:t>
            </a:r>
          </a:p>
          <a:p>
            <a:pPr algn="ctr"/>
            <a:r>
              <a:rPr lang="it-IT" sz="1400" b="1" dirty="0" err="1" smtClean="0"/>
              <a:t>Intra</a:t>
            </a:r>
            <a:r>
              <a:rPr lang="it-IT" sz="1400" b="1" dirty="0" smtClean="0"/>
              <a:t>  </a:t>
            </a:r>
            <a:r>
              <a:rPr lang="it-IT" sz="1400" b="1" dirty="0" err="1" smtClean="0"/>
              <a:t>Cytoplasmic</a:t>
            </a:r>
            <a:r>
              <a:rPr lang="it-IT" sz="1400" b="1" dirty="0" smtClean="0"/>
              <a:t> </a:t>
            </a:r>
            <a:r>
              <a:rPr lang="it-IT" sz="1400" b="1" dirty="0" err="1" smtClean="0"/>
              <a:t>Sperm</a:t>
            </a:r>
            <a:r>
              <a:rPr lang="it-IT" sz="1400" b="1" dirty="0" smtClean="0"/>
              <a:t>  </a:t>
            </a:r>
            <a:r>
              <a:rPr lang="it-IT" sz="1400" b="1" dirty="0" err="1" smtClean="0"/>
              <a:t>Injection</a:t>
            </a:r>
            <a:r>
              <a:rPr lang="it-IT" sz="1400" b="1" dirty="0" smtClean="0"/>
              <a:t> </a:t>
            </a:r>
            <a:endParaRPr lang="it-IT" sz="1400" b="1" dirty="0"/>
          </a:p>
        </p:txBody>
      </p:sp>
      <p:sp>
        <p:nvSpPr>
          <p:cNvPr id="11" name="Freccia a destra 10"/>
          <p:cNvSpPr/>
          <p:nvPr/>
        </p:nvSpPr>
        <p:spPr>
          <a:xfrm>
            <a:off x="1115616" y="4653136"/>
            <a:ext cx="4320480" cy="1440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IUI </a:t>
            </a:r>
          </a:p>
          <a:p>
            <a:pPr algn="ctr"/>
            <a:r>
              <a:rPr lang="it-IT" sz="1400" b="1" dirty="0" err="1" smtClean="0"/>
              <a:t>Intra</a:t>
            </a:r>
            <a:r>
              <a:rPr lang="it-IT" sz="1400" b="1" dirty="0" smtClean="0"/>
              <a:t>  Uterine </a:t>
            </a:r>
            <a:r>
              <a:rPr lang="it-IT" sz="1400" b="1" dirty="0" err="1" smtClean="0"/>
              <a:t>Insemination</a:t>
            </a:r>
            <a:r>
              <a:rPr lang="it-IT" sz="1400" b="1" dirty="0" smtClean="0"/>
              <a:t> </a:t>
            </a:r>
            <a:endParaRPr lang="it-IT" sz="1050" b="1" dirty="0"/>
          </a:p>
        </p:txBody>
      </p:sp>
      <p:pic>
        <p:nvPicPr>
          <p:cNvPr id="8195" name="Picture 3" descr="C:\Users\Master\Desktop\Raccolta foto\foto PPT\PMA\ins14.jpg"/>
          <p:cNvPicPr>
            <a:picLocks noChangeAspect="1" noChangeArrowheads="1"/>
          </p:cNvPicPr>
          <p:nvPr/>
        </p:nvPicPr>
        <p:blipFill>
          <a:blip r:embed="rId2" cstate="print"/>
          <a:srcRect/>
          <a:stretch>
            <a:fillRect/>
          </a:stretch>
        </p:blipFill>
        <p:spPr bwMode="auto">
          <a:xfrm>
            <a:off x="5580112" y="2564904"/>
            <a:ext cx="3255254" cy="2304281"/>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8195"/>
                                        </p:tgtEl>
                                        <p:attrNameLst>
                                          <p:attrName>style.visibility</p:attrName>
                                        </p:attrNameLst>
                                      </p:cBhvr>
                                      <p:to>
                                        <p:strVal val="visible"/>
                                      </p:to>
                                    </p:set>
                                    <p:animEffect transition="in" filter="fade">
                                      <p:cBhvr>
                                        <p:cTn id="13" dur="100"/>
                                        <p:tgtEl>
                                          <p:spTgt spid="8195"/>
                                        </p:tgtEl>
                                      </p:cBhvr>
                                    </p:animEffect>
                                    <p:anim calcmode="lin" valueType="num">
                                      <p:cBhvr>
                                        <p:cTn id="14" dur="400" fill="hold"/>
                                        <p:tgtEl>
                                          <p:spTgt spid="8195"/>
                                        </p:tgtEl>
                                        <p:attrNameLst>
                                          <p:attrName>ppt_x</p:attrName>
                                        </p:attrNameLst>
                                      </p:cBhvr>
                                      <p:tavLst>
                                        <p:tav tm="0">
                                          <p:val>
                                            <p:strVal val="#ppt_x"/>
                                          </p:val>
                                        </p:tav>
                                        <p:tav tm="100000">
                                          <p:val>
                                            <p:strVal val="#ppt_x"/>
                                          </p:val>
                                        </p:tav>
                                      </p:tavLst>
                                    </p:anim>
                                    <p:anim calcmode="lin" valueType="num">
                                      <p:cBhvr>
                                        <p:cTn id="15" dur="400" fill="hold"/>
                                        <p:tgtEl>
                                          <p:spTgt spid="8195"/>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819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819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9"/>
                                        </p:tgtEl>
                                        <p:attrNameLst>
                                          <p:attrName>ppt_y</p:attrName>
                                        </p:attrNameLst>
                                      </p:cBhvr>
                                      <p:tavLst>
                                        <p:tav tm="0">
                                          <p:val>
                                            <p:strVal val="#ppt_y"/>
                                          </p:val>
                                        </p:tav>
                                        <p:tav tm="100000">
                                          <p:val>
                                            <p:strVal val="#ppt_y"/>
                                          </p:val>
                                        </p:tav>
                                      </p:tavLst>
                                    </p:anim>
                                    <p:anim calcmode="lin" valueType="num">
                                      <p:cBhvr>
                                        <p:cTn id="24"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41" presetClass="entr" presetSubtype="0" fill="hold" grpId="0" nodeType="clickEffect">
                                  <p:stCondLst>
                                    <p:cond delay="0"/>
                                  </p:stCondLst>
                                  <p:iterate type="lt">
                                    <p:tmPct val="10000"/>
                                  </p:iterate>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10"/>
                                        </p:tgtEl>
                                        <p:attrNameLst>
                                          <p:attrName>ppt_y</p:attrName>
                                        </p:attrNameLst>
                                      </p:cBhvr>
                                      <p:tavLst>
                                        <p:tav tm="0">
                                          <p:val>
                                            <p:strVal val="#ppt_y"/>
                                          </p:val>
                                        </p:tav>
                                        <p:tav tm="100000">
                                          <p:val>
                                            <p:strVal val="#ppt_y"/>
                                          </p:val>
                                        </p:tav>
                                      </p:tavLst>
                                    </p:anim>
                                    <p:anim calcmode="lin" valueType="num">
                                      <p:cBhvr>
                                        <p:cTn id="33"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41" presetClass="entr" presetSubtype="0" fill="hold" grpId="0" nodeType="clickEffect">
                                  <p:stCondLst>
                                    <p:cond delay="0"/>
                                  </p:stCondLst>
                                  <p:iterate type="lt">
                                    <p:tmPct val="10000"/>
                                  </p:iterate>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11"/>
                                        </p:tgtEl>
                                        <p:attrNameLst>
                                          <p:attrName>ppt_y</p:attrName>
                                        </p:attrNameLst>
                                      </p:cBhvr>
                                      <p:tavLst>
                                        <p:tav tm="0">
                                          <p:val>
                                            <p:strVal val="#ppt_y"/>
                                          </p:val>
                                        </p:tav>
                                        <p:tav tm="100000">
                                          <p:val>
                                            <p:strVal val="#ppt_y"/>
                                          </p:val>
                                        </p:tav>
                                      </p:tavLst>
                                    </p:anim>
                                    <p:anim calcmode="lin" valueType="num">
                                      <p:cBhvr>
                                        <p:cTn id="42"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13</a:t>
            </a:fld>
            <a:endParaRPr lang="it-IT"/>
          </a:p>
        </p:txBody>
      </p:sp>
      <p:sp>
        <p:nvSpPr>
          <p:cNvPr id="8" name="CasellaDiTesto 7"/>
          <p:cNvSpPr txBox="1"/>
          <p:nvPr/>
        </p:nvSpPr>
        <p:spPr>
          <a:xfrm>
            <a:off x="1979712" y="836712"/>
            <a:ext cx="5976664" cy="461665"/>
          </a:xfrm>
          <a:prstGeom prst="rect">
            <a:avLst/>
          </a:prstGeom>
          <a:noFill/>
        </p:spPr>
        <p:txBody>
          <a:bodyPr wrap="square" rtlCol="0">
            <a:spAutoFit/>
          </a:bodyPr>
          <a:lstStyle/>
          <a:p>
            <a:pPr algn="ctr"/>
            <a:r>
              <a:rPr lang="it-IT" sz="2400" b="1" dirty="0" smtClean="0">
                <a:solidFill>
                  <a:srgbClr val="0070C0"/>
                </a:solidFill>
              </a:rPr>
              <a:t>Caratteristiche e Tecniche di PMA</a:t>
            </a:r>
            <a:endParaRPr lang="it-IT" sz="2400" b="1" dirty="0">
              <a:solidFill>
                <a:srgbClr val="0070C0"/>
              </a:solidFill>
            </a:endParaRPr>
          </a:p>
        </p:txBody>
      </p:sp>
      <p:sp>
        <p:nvSpPr>
          <p:cNvPr id="9" name="Freccia a destra 8"/>
          <p:cNvSpPr/>
          <p:nvPr/>
        </p:nvSpPr>
        <p:spPr>
          <a:xfrm>
            <a:off x="1187624" y="1772816"/>
            <a:ext cx="4320480" cy="1440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GIFT</a:t>
            </a:r>
            <a:r>
              <a:rPr lang="it-IT" sz="2400" b="1" dirty="0" smtClean="0">
                <a:solidFill>
                  <a:srgbClr val="FFFF00"/>
                </a:solidFill>
              </a:rPr>
              <a:t> </a:t>
            </a:r>
            <a:r>
              <a:rPr lang="it-IT" b="1" dirty="0" smtClean="0">
                <a:solidFill>
                  <a:schemeClr val="bg1"/>
                </a:solidFill>
              </a:rPr>
              <a:t>(</a:t>
            </a:r>
            <a:r>
              <a:rPr lang="it-IT" dirty="0" smtClean="0"/>
              <a:t>gamete </a:t>
            </a:r>
            <a:r>
              <a:rPr lang="it-IT" dirty="0" err="1" smtClean="0"/>
              <a:t>intrafallopian</a:t>
            </a:r>
            <a:r>
              <a:rPr lang="it-IT" dirty="0" smtClean="0"/>
              <a:t> transfer)</a:t>
            </a:r>
            <a:endParaRPr lang="it-IT" sz="2400" b="1" dirty="0" smtClean="0">
              <a:solidFill>
                <a:srgbClr val="FFFF00"/>
              </a:solidFill>
            </a:endParaRPr>
          </a:p>
          <a:p>
            <a:pPr algn="ctr"/>
            <a:r>
              <a:rPr lang="it-IT" b="1" i="1" dirty="0" smtClean="0"/>
              <a:t>"classica"</a:t>
            </a:r>
            <a:endParaRPr lang="it-IT" dirty="0" smtClean="0"/>
          </a:p>
          <a:p>
            <a:pPr algn="ctr"/>
            <a:r>
              <a:rPr lang="it-IT" sz="1200" b="1" dirty="0" smtClean="0"/>
              <a:t> </a:t>
            </a:r>
            <a:endParaRPr lang="it-IT" dirty="0"/>
          </a:p>
        </p:txBody>
      </p:sp>
      <p:sp>
        <p:nvSpPr>
          <p:cNvPr id="10" name="Freccia a destra 9"/>
          <p:cNvSpPr/>
          <p:nvPr/>
        </p:nvSpPr>
        <p:spPr>
          <a:xfrm>
            <a:off x="1187624" y="4221088"/>
            <a:ext cx="4320480" cy="1440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GIFT </a:t>
            </a:r>
            <a:r>
              <a:rPr lang="it-IT" b="1" dirty="0" smtClean="0">
                <a:solidFill>
                  <a:schemeClr val="bg1"/>
                </a:solidFill>
              </a:rPr>
              <a:t>(</a:t>
            </a:r>
            <a:r>
              <a:rPr lang="it-IT" dirty="0" smtClean="0"/>
              <a:t>gamete </a:t>
            </a:r>
            <a:r>
              <a:rPr lang="it-IT" dirty="0" err="1" smtClean="0"/>
              <a:t>intrafallopian</a:t>
            </a:r>
            <a:r>
              <a:rPr lang="it-IT" dirty="0" smtClean="0"/>
              <a:t> transfer)</a:t>
            </a:r>
            <a:endParaRPr lang="it-IT" b="1" dirty="0" smtClean="0">
              <a:solidFill>
                <a:srgbClr val="FFFF00"/>
              </a:solidFill>
            </a:endParaRPr>
          </a:p>
          <a:p>
            <a:pPr algn="ctr"/>
            <a:r>
              <a:rPr lang="it-IT" b="1" dirty="0" smtClean="0">
                <a:solidFill>
                  <a:srgbClr val="FFFF00"/>
                </a:solidFill>
              </a:rPr>
              <a:t> </a:t>
            </a:r>
            <a:r>
              <a:rPr lang="it-IT" b="1" dirty="0" smtClean="0"/>
              <a:t>"</a:t>
            </a:r>
            <a:r>
              <a:rPr lang="it-IT" b="1" i="1" dirty="0" err="1" smtClean="0"/>
              <a:t>isteroscopica</a:t>
            </a:r>
            <a:r>
              <a:rPr lang="it-IT" b="1" dirty="0" smtClean="0"/>
              <a:t>" </a:t>
            </a:r>
            <a:endParaRPr lang="it-IT" dirty="0"/>
          </a:p>
        </p:txBody>
      </p:sp>
      <p:pic>
        <p:nvPicPr>
          <p:cNvPr id="9218" name="Picture 2" descr="C:\Users\Master\Desktop\Raccolta foto\foto PPT\PMA\ins13.jpg"/>
          <p:cNvPicPr>
            <a:picLocks noChangeAspect="1" noChangeArrowheads="1"/>
          </p:cNvPicPr>
          <p:nvPr/>
        </p:nvPicPr>
        <p:blipFill>
          <a:blip r:embed="rId2" cstate="print"/>
          <a:srcRect/>
          <a:stretch>
            <a:fillRect/>
          </a:stretch>
        </p:blipFill>
        <p:spPr bwMode="auto">
          <a:xfrm>
            <a:off x="5652120" y="2636912"/>
            <a:ext cx="3168352" cy="224276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9218"/>
                                        </p:tgtEl>
                                        <p:attrNameLst>
                                          <p:attrName>style.visibility</p:attrName>
                                        </p:attrNameLst>
                                      </p:cBhvr>
                                      <p:to>
                                        <p:strVal val="visible"/>
                                      </p:to>
                                    </p:set>
                                    <p:animEffect transition="in" filter="fade">
                                      <p:cBhvr>
                                        <p:cTn id="13" dur="100"/>
                                        <p:tgtEl>
                                          <p:spTgt spid="9218"/>
                                        </p:tgtEl>
                                      </p:cBhvr>
                                    </p:animEffect>
                                    <p:anim calcmode="lin" valueType="num">
                                      <p:cBhvr>
                                        <p:cTn id="14" dur="400" fill="hold"/>
                                        <p:tgtEl>
                                          <p:spTgt spid="9218"/>
                                        </p:tgtEl>
                                        <p:attrNameLst>
                                          <p:attrName>ppt_x</p:attrName>
                                        </p:attrNameLst>
                                      </p:cBhvr>
                                      <p:tavLst>
                                        <p:tav tm="0">
                                          <p:val>
                                            <p:strVal val="#ppt_x"/>
                                          </p:val>
                                        </p:tav>
                                        <p:tav tm="100000">
                                          <p:val>
                                            <p:strVal val="#ppt_x"/>
                                          </p:val>
                                        </p:tav>
                                      </p:tavLst>
                                    </p:anim>
                                    <p:anim calcmode="lin" valueType="num">
                                      <p:cBhvr>
                                        <p:cTn id="15" dur="400" fill="hold"/>
                                        <p:tgtEl>
                                          <p:spTgt spid="9218"/>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921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921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9"/>
                                        </p:tgtEl>
                                        <p:attrNameLst>
                                          <p:attrName>ppt_y</p:attrName>
                                        </p:attrNameLst>
                                      </p:cBhvr>
                                      <p:tavLst>
                                        <p:tav tm="0">
                                          <p:val>
                                            <p:strVal val="#ppt_y"/>
                                          </p:val>
                                        </p:tav>
                                        <p:tav tm="100000">
                                          <p:val>
                                            <p:strVal val="#ppt_y"/>
                                          </p:val>
                                        </p:tav>
                                      </p:tavLst>
                                    </p:anim>
                                    <p:anim calcmode="lin" valueType="num">
                                      <p:cBhvr>
                                        <p:cTn id="24"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41" presetClass="entr" presetSubtype="0" fill="hold" grpId="0" nodeType="clickEffect">
                                  <p:stCondLst>
                                    <p:cond delay="0"/>
                                  </p:stCondLst>
                                  <p:iterate type="lt">
                                    <p:tmPct val="10000"/>
                                  </p:iterate>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10"/>
                                        </p:tgtEl>
                                        <p:attrNameLst>
                                          <p:attrName>ppt_y</p:attrName>
                                        </p:attrNameLst>
                                      </p:cBhvr>
                                      <p:tavLst>
                                        <p:tav tm="0">
                                          <p:val>
                                            <p:strVal val="#ppt_y"/>
                                          </p:val>
                                        </p:tav>
                                        <p:tav tm="100000">
                                          <p:val>
                                            <p:strVal val="#ppt_y"/>
                                          </p:val>
                                        </p:tav>
                                      </p:tavLst>
                                    </p:anim>
                                    <p:anim calcmode="lin" valueType="num">
                                      <p:cBhvr>
                                        <p:cTn id="33"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187624" y="1196752"/>
            <a:ext cx="7632848" cy="4032448"/>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Rappresenta la prima tecnica di fecondazione artificiale utilizzata</a:t>
            </a:r>
            <a:r>
              <a:rPr lang="it-IT" sz="1800" dirty="0" smtClean="0"/>
              <a:t>. La FIVET è consigliata per le coppie con problemi di fertilità appurati: per la donna soprattutto in caso di patologie tubariche (ostruzione delle tube di </a:t>
            </a:r>
            <a:r>
              <a:rPr lang="it-IT" sz="1800" dirty="0" err="1" smtClean="0"/>
              <a:t>Falloppio</a:t>
            </a:r>
            <a:r>
              <a:rPr lang="it-IT" sz="1800" dirty="0" smtClean="0"/>
              <a:t>) mentre nel caso dell’uomo quando si riscontrano problematiche lievi del nel liquido seminale. </a:t>
            </a:r>
          </a:p>
          <a:p>
            <a:pPr algn="just"/>
            <a:r>
              <a:rPr lang="it-IT" sz="1800" b="1" dirty="0" smtClean="0">
                <a:solidFill>
                  <a:srgbClr val="FF0000"/>
                </a:solidFill>
              </a:rPr>
              <a:t>Questa tecnica </a:t>
            </a:r>
            <a:r>
              <a:rPr lang="it-IT" sz="1800" dirty="0" smtClean="0"/>
              <a:t>può essere utilizzata soprattutto in pazienti che abbiano già concepito naturalmente, perché si è più certi della capacità degli spermatozoi di penetrare spontaneamente all’interno della cellula uovo. </a:t>
            </a:r>
          </a:p>
          <a:p>
            <a:pPr algn="just"/>
            <a:r>
              <a:rPr lang="it-IT" sz="1800" b="1" dirty="0" smtClean="0">
                <a:solidFill>
                  <a:srgbClr val="FF0000"/>
                </a:solidFill>
              </a:rPr>
              <a:t>Con la FIVET o la fecondazione in vitro</a:t>
            </a:r>
            <a:r>
              <a:rPr lang="it-IT" sz="1800" dirty="0" smtClean="0"/>
              <a:t>, il concepimento avviene esternamente al corpo della donna: </a:t>
            </a:r>
            <a:r>
              <a:rPr lang="it-IT" sz="1800" b="1" dirty="0" smtClean="0"/>
              <a:t>gli spermatozoi penetrano spontaneamente all’interno dell’ovocita</a:t>
            </a:r>
            <a:r>
              <a:rPr lang="it-IT" sz="1800" dirty="0" smtClean="0"/>
              <a:t>, ma il tutto avviene all’interno di una provetta. Una volta formato, l’embrione viene inserito nell’utero con la speranza che attecchisca. Ma come si svolge nel dettaglio la FIVET o fecondazione in vitro?</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14</a:t>
            </a:fld>
            <a:endParaRPr lang="it-IT"/>
          </a:p>
        </p:txBody>
      </p:sp>
      <p:sp>
        <p:nvSpPr>
          <p:cNvPr id="8" name="CasellaDiTesto 7"/>
          <p:cNvSpPr txBox="1"/>
          <p:nvPr/>
        </p:nvSpPr>
        <p:spPr>
          <a:xfrm>
            <a:off x="1259632" y="764704"/>
            <a:ext cx="7632848" cy="461665"/>
          </a:xfrm>
          <a:prstGeom prst="rect">
            <a:avLst/>
          </a:prstGeom>
          <a:noFill/>
        </p:spPr>
        <p:txBody>
          <a:bodyPr wrap="square" rtlCol="0">
            <a:spAutoFit/>
          </a:bodyPr>
          <a:lstStyle/>
          <a:p>
            <a:pPr algn="ctr"/>
            <a:r>
              <a:rPr lang="it-IT" sz="2400" b="1" dirty="0" smtClean="0">
                <a:solidFill>
                  <a:srgbClr val="0070C0"/>
                </a:solidFill>
              </a:rPr>
              <a:t>La </a:t>
            </a:r>
            <a:r>
              <a:rPr lang="it-IT" sz="2400" b="1" dirty="0" err="1" smtClean="0">
                <a:solidFill>
                  <a:srgbClr val="0070C0"/>
                </a:solidFill>
              </a:rPr>
              <a:t>Fivet</a:t>
            </a:r>
            <a:endParaRPr lang="it-IT" sz="2400" b="1" dirty="0">
              <a:solidFill>
                <a:srgbClr val="0070C0"/>
              </a:solidFill>
            </a:endParaRPr>
          </a:p>
        </p:txBody>
      </p:sp>
      <p:pic>
        <p:nvPicPr>
          <p:cNvPr id="10242" name="Picture 2" descr="C:\Users\Master\Desktop\Raccolta foto\foto PPT\PMA\ins15.jpg"/>
          <p:cNvPicPr>
            <a:picLocks noChangeAspect="1" noChangeArrowheads="1"/>
          </p:cNvPicPr>
          <p:nvPr/>
        </p:nvPicPr>
        <p:blipFill>
          <a:blip r:embed="rId2" cstate="print"/>
          <a:srcRect/>
          <a:stretch>
            <a:fillRect/>
          </a:stretch>
        </p:blipFill>
        <p:spPr bwMode="auto">
          <a:xfrm>
            <a:off x="6372200" y="5373216"/>
            <a:ext cx="1802824" cy="1269404"/>
          </a:xfrm>
          <a:prstGeom prst="rect">
            <a:avLst/>
          </a:prstGeom>
          <a:noFill/>
          <a:ln w="25400">
            <a:solidFill>
              <a:srgbClr val="FF0000"/>
            </a:solidFill>
          </a:ln>
        </p:spPr>
      </p:pic>
      <p:pic>
        <p:nvPicPr>
          <p:cNvPr id="10243" name="Picture 3" descr="C:\Users\Master\Desktop\Raccolta foto\foto PPT\PMA\ins16.jpg"/>
          <p:cNvPicPr>
            <a:picLocks noChangeAspect="1" noChangeArrowheads="1"/>
          </p:cNvPicPr>
          <p:nvPr/>
        </p:nvPicPr>
        <p:blipFill>
          <a:blip r:embed="rId3" cstate="print"/>
          <a:srcRect/>
          <a:stretch>
            <a:fillRect/>
          </a:stretch>
        </p:blipFill>
        <p:spPr bwMode="auto">
          <a:xfrm>
            <a:off x="1763688" y="5373216"/>
            <a:ext cx="2520280" cy="12601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0243"/>
                                        </p:tgtEl>
                                        <p:attrNameLst>
                                          <p:attrName>style.visibility</p:attrName>
                                        </p:attrNameLst>
                                      </p:cBhvr>
                                      <p:to>
                                        <p:strVal val="visible"/>
                                      </p:to>
                                    </p:set>
                                    <p:animEffect transition="in" filter="fade">
                                      <p:cBhvr>
                                        <p:cTn id="13" dur="100"/>
                                        <p:tgtEl>
                                          <p:spTgt spid="10243"/>
                                        </p:tgtEl>
                                      </p:cBhvr>
                                    </p:animEffect>
                                    <p:anim calcmode="lin" valueType="num">
                                      <p:cBhvr>
                                        <p:cTn id="14" dur="400" fill="hold"/>
                                        <p:tgtEl>
                                          <p:spTgt spid="10243"/>
                                        </p:tgtEl>
                                        <p:attrNameLst>
                                          <p:attrName>ppt_x</p:attrName>
                                        </p:attrNameLst>
                                      </p:cBhvr>
                                      <p:tavLst>
                                        <p:tav tm="0">
                                          <p:val>
                                            <p:strVal val="#ppt_x"/>
                                          </p:val>
                                        </p:tav>
                                        <p:tav tm="100000">
                                          <p:val>
                                            <p:strVal val="#ppt_x"/>
                                          </p:val>
                                        </p:tav>
                                      </p:tavLst>
                                    </p:anim>
                                    <p:anim calcmode="lin" valueType="num">
                                      <p:cBhvr>
                                        <p:cTn id="15" dur="400" fill="hold"/>
                                        <p:tgtEl>
                                          <p:spTgt spid="10243"/>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024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024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3" presetClass="entr" presetSubtype="0" fill="hold" nodeType="clickEffect">
                                  <p:stCondLst>
                                    <p:cond delay="0"/>
                                  </p:stCondLst>
                                  <p:childTnLst>
                                    <p:set>
                                      <p:cBhvr>
                                        <p:cTn id="21" dur="1" fill="hold">
                                          <p:stCondLst>
                                            <p:cond delay="0"/>
                                          </p:stCondLst>
                                        </p:cTn>
                                        <p:tgtEl>
                                          <p:spTgt spid="10242"/>
                                        </p:tgtEl>
                                        <p:attrNameLst>
                                          <p:attrName>style.visibility</p:attrName>
                                        </p:attrNameLst>
                                      </p:cBhvr>
                                      <p:to>
                                        <p:strVal val="visible"/>
                                      </p:to>
                                    </p:set>
                                    <p:animEffect transition="in" filter="fade">
                                      <p:cBhvr>
                                        <p:cTn id="22" dur="100"/>
                                        <p:tgtEl>
                                          <p:spTgt spid="10242"/>
                                        </p:tgtEl>
                                      </p:cBhvr>
                                    </p:animEffect>
                                    <p:anim calcmode="lin" valueType="num">
                                      <p:cBhvr>
                                        <p:cTn id="23" dur="400" fill="hold"/>
                                        <p:tgtEl>
                                          <p:spTgt spid="10242"/>
                                        </p:tgtEl>
                                        <p:attrNameLst>
                                          <p:attrName>ppt_x</p:attrName>
                                        </p:attrNameLst>
                                      </p:cBhvr>
                                      <p:tavLst>
                                        <p:tav tm="0">
                                          <p:val>
                                            <p:strVal val="#ppt_x"/>
                                          </p:val>
                                        </p:tav>
                                        <p:tav tm="100000">
                                          <p:val>
                                            <p:strVal val="#ppt_x"/>
                                          </p:val>
                                        </p:tav>
                                      </p:tavLst>
                                    </p:anim>
                                    <p:anim calcmode="lin" valueType="num">
                                      <p:cBhvr>
                                        <p:cTn id="24" dur="400" fill="hold"/>
                                        <p:tgtEl>
                                          <p:spTgt spid="10242"/>
                                        </p:tgtEl>
                                        <p:attrNameLst>
                                          <p:attrName>ppt_y</p:attrName>
                                        </p:attrNameLst>
                                      </p:cBhvr>
                                      <p:tavLst>
                                        <p:tav tm="0">
                                          <p:val>
                                            <p:strVal val="#ppt_y+0.31"/>
                                          </p:val>
                                        </p:tav>
                                        <p:tav tm="100000">
                                          <p:val>
                                            <p:strVal val="#ppt_y+0.31"/>
                                          </p:val>
                                        </p:tav>
                                      </p:tavLst>
                                    </p:anim>
                                    <p:anim calcmode="lin" valueType="num">
                                      <p:cBhvr>
                                        <p:cTn id="25" dur="600" decel="50000" fill="hold">
                                          <p:stCondLst>
                                            <p:cond delay="400"/>
                                          </p:stCondLst>
                                        </p:cTn>
                                        <p:tgtEl>
                                          <p:spTgt spid="1024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6" dur="600" decel="50000" fill="hold">
                                          <p:stCondLst>
                                            <p:cond delay="400"/>
                                          </p:stCondLst>
                                        </p:cTn>
                                        <p:tgtEl>
                                          <p:spTgt spid="1024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0" fill="hold"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p:cTn id="3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3" dur="500"/>
                                        <p:tgtEl>
                                          <p:spTgt spid="3">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nodeType="clickEffect">
                                  <p:stCondLst>
                                    <p:cond delay="0"/>
                                  </p:stCondLst>
                                  <p:childTnLst>
                                    <p:set>
                                      <p:cBhvr>
                                        <p:cTn id="37" dur="1" fill="hold">
                                          <p:stCondLst>
                                            <p:cond delay="0"/>
                                          </p:stCondLst>
                                        </p:cTn>
                                        <p:tgtEl>
                                          <p:spTgt spid="3">
                                            <p:txEl>
                                              <p:pRg st="1" end="1"/>
                                            </p:txEl>
                                          </p:spTgt>
                                        </p:tgtEl>
                                        <p:attrNameLst>
                                          <p:attrName>style.visibility</p:attrName>
                                        </p:attrNameLst>
                                      </p:cBhvr>
                                      <p:to>
                                        <p:strVal val="visible"/>
                                      </p:to>
                                    </p:set>
                                    <p:anim calcmode="lin" valueType="num">
                                      <p:cBhvr>
                                        <p:cTn id="3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40" dur="500"/>
                                        <p:tgtEl>
                                          <p:spTgt spid="3">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0" fill="hold"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 calcmode="lin" valueType="num">
                                      <p:cBhvr>
                                        <p:cTn id="4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4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5040560"/>
          </a:xfrm>
          <a:solidFill>
            <a:schemeClr val="accent1">
              <a:lumMod val="20000"/>
              <a:lumOff val="80000"/>
            </a:schemeClr>
          </a:solidFill>
          <a:ln w="25400">
            <a:solidFill>
              <a:schemeClr val="accent1"/>
            </a:solidFill>
          </a:ln>
        </p:spPr>
        <p:txBody>
          <a:bodyPr>
            <a:noAutofit/>
          </a:bodyPr>
          <a:lstStyle/>
          <a:p>
            <a:pPr lvl="0" algn="just"/>
            <a:r>
              <a:rPr lang="it-IT" sz="1800" b="1" dirty="0" smtClean="0">
                <a:solidFill>
                  <a:srgbClr val="FF0000"/>
                </a:solidFill>
              </a:rPr>
              <a:t>Nella prima fase</a:t>
            </a:r>
            <a:r>
              <a:rPr lang="it-IT" sz="1800" b="1" dirty="0" smtClean="0"/>
              <a:t>,</a:t>
            </a:r>
            <a:r>
              <a:rPr lang="it-IT" sz="1800" dirty="0" smtClean="0"/>
              <a:t> alla paziente viene chiesto o di assumere una pillola (o progesterone o estro progestinici) per un determinato periodo di tempo con lo scopo di sincronizzare la crescita </a:t>
            </a:r>
            <a:r>
              <a:rPr lang="it-IT" sz="1800" dirty="0" err="1" smtClean="0"/>
              <a:t>ovocitaria</a:t>
            </a:r>
            <a:r>
              <a:rPr lang="it-IT" sz="1800" dirty="0" smtClean="0"/>
              <a:t> (PROTOCOLLO CORTO) e sopprimere la funzione ovulatoria spontanea nella fase tardiva </a:t>
            </a:r>
            <a:r>
              <a:rPr lang="it-IT" sz="1800" dirty="0" err="1" smtClean="0"/>
              <a:t>luteale</a:t>
            </a:r>
            <a:r>
              <a:rPr lang="it-IT" sz="1800" dirty="0" smtClean="0"/>
              <a:t> (circa il 21 giorno del ciclo) mediante una unica somministrazione o mediante ripetute somministrazioni sottocutanee (PROTOCOLLO LUNGO).</a:t>
            </a:r>
          </a:p>
          <a:p>
            <a:pPr lvl="0" algn="just"/>
            <a:r>
              <a:rPr lang="it-IT" sz="1800" b="1" dirty="0" smtClean="0">
                <a:solidFill>
                  <a:srgbClr val="FF0000"/>
                </a:solidFill>
              </a:rPr>
              <a:t>La stimolazione follicolare avviene sempre dal 2/3 giorno</a:t>
            </a:r>
            <a:r>
              <a:rPr lang="it-IT" sz="1800" dirty="0" smtClean="0"/>
              <a:t> del ciclo con dei farmaci sottocutanei e la loro crescita monitorata tramite ecografie </a:t>
            </a:r>
            <a:r>
              <a:rPr lang="it-IT" sz="1800" dirty="0" err="1" smtClean="0"/>
              <a:t>transvaginali</a:t>
            </a:r>
            <a:r>
              <a:rPr lang="it-IT" sz="1800" dirty="0" smtClean="0"/>
              <a:t> e prelievi di sangue per circa 10/12 giorni.</a:t>
            </a:r>
          </a:p>
          <a:p>
            <a:pPr lvl="0" algn="just"/>
            <a:r>
              <a:rPr lang="it-IT" sz="1800" b="1" dirty="0" smtClean="0">
                <a:solidFill>
                  <a:srgbClr val="FF0000"/>
                </a:solidFill>
              </a:rPr>
              <a:t>Una volta maturi, </a:t>
            </a:r>
            <a:r>
              <a:rPr lang="it-IT" sz="1800" dirty="0" smtClean="0"/>
              <a:t>i follicoli vengono aspirati tramite un apposito ago collocato sulla sonda </a:t>
            </a:r>
            <a:r>
              <a:rPr lang="it-IT" sz="1800" dirty="0" err="1" smtClean="0"/>
              <a:t>transvaginale</a:t>
            </a:r>
            <a:r>
              <a:rPr lang="it-IT" sz="1800" dirty="0" smtClean="0"/>
              <a:t> (fase di pick-up): la procedura è breve e non comporta tagli né punti. </a:t>
            </a:r>
          </a:p>
          <a:p>
            <a:pPr lvl="0" algn="just"/>
            <a:r>
              <a:rPr lang="it-IT" sz="1800" b="1" dirty="0" smtClean="0">
                <a:solidFill>
                  <a:srgbClr val="FF0000"/>
                </a:solidFill>
              </a:rPr>
              <a:t>La paziente deve poi rimanere in osservazione per 2-5 ore circa</a:t>
            </a:r>
            <a:r>
              <a:rPr lang="it-IT" sz="1800" dirty="0" smtClean="0"/>
              <a:t>. Lo stesso giorno del prelevo </a:t>
            </a:r>
            <a:r>
              <a:rPr lang="it-IT" sz="1800" dirty="0" err="1" smtClean="0"/>
              <a:t>ovocitario</a:t>
            </a:r>
            <a:r>
              <a:rPr lang="it-IT" sz="1800" dirty="0" smtClean="0"/>
              <a:t> al partner maschile verrà chiesto di raccogliere il liquido seminale. Nelle ore successive </a:t>
            </a:r>
            <a:r>
              <a:rPr lang="it-IT" sz="1800" b="1" dirty="0" smtClean="0"/>
              <a:t>gli ovociti verranno messi a contatto, in provetta, con gli spermatozoi opportunamente selezionati in base alle caratteristiche del liquido.</a:t>
            </a:r>
            <a:r>
              <a:rPr lang="it-IT" sz="1800" dirty="0" smtClean="0"/>
              <a:t> </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15</a:t>
            </a:fld>
            <a:endParaRPr lang="it-IT"/>
          </a:p>
        </p:txBody>
      </p:sp>
      <p:sp>
        <p:nvSpPr>
          <p:cNvPr id="8" name="CasellaDiTesto 7"/>
          <p:cNvSpPr txBox="1"/>
          <p:nvPr/>
        </p:nvSpPr>
        <p:spPr>
          <a:xfrm>
            <a:off x="1259632" y="836712"/>
            <a:ext cx="7632848" cy="461665"/>
          </a:xfrm>
          <a:prstGeom prst="rect">
            <a:avLst/>
          </a:prstGeom>
          <a:noFill/>
        </p:spPr>
        <p:txBody>
          <a:bodyPr wrap="square" rtlCol="0">
            <a:spAutoFit/>
          </a:bodyPr>
          <a:lstStyle/>
          <a:p>
            <a:pPr algn="ctr"/>
            <a:r>
              <a:rPr lang="it-IT" sz="2400" b="1" dirty="0" smtClean="0">
                <a:solidFill>
                  <a:srgbClr val="0070C0"/>
                </a:solidFill>
              </a:rPr>
              <a:t>La </a:t>
            </a:r>
            <a:r>
              <a:rPr lang="it-IT" sz="2400" b="1" dirty="0" err="1" smtClean="0">
                <a:solidFill>
                  <a:srgbClr val="0070C0"/>
                </a:solidFill>
              </a:rPr>
              <a:t>Fivet</a:t>
            </a:r>
            <a:r>
              <a:rPr lang="it-IT" sz="2400" b="1" dirty="0" smtClean="0">
                <a:solidFill>
                  <a:srgbClr val="0070C0"/>
                </a:solidFill>
              </a:rPr>
              <a:t>: procedura (1)</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3240360"/>
          </a:xfrm>
          <a:solidFill>
            <a:schemeClr val="accent1">
              <a:lumMod val="20000"/>
              <a:lumOff val="80000"/>
            </a:schemeClr>
          </a:solidFill>
          <a:ln w="25400">
            <a:solidFill>
              <a:schemeClr val="accent1"/>
            </a:solidFill>
          </a:ln>
        </p:spPr>
        <p:txBody>
          <a:bodyPr>
            <a:noAutofit/>
          </a:bodyPr>
          <a:lstStyle/>
          <a:p>
            <a:pPr lvl="0" algn="just"/>
            <a:r>
              <a:rPr lang="it-IT" sz="1800" b="1" dirty="0" smtClean="0">
                <a:solidFill>
                  <a:srgbClr val="FF0000"/>
                </a:solidFill>
              </a:rPr>
              <a:t>Una volta valutato lo sviluppo degli embrioni</a:t>
            </a:r>
            <a:r>
              <a:rPr lang="it-IT" sz="1800" dirty="0" smtClean="0"/>
              <a:t>, la paziente entra nella </a:t>
            </a:r>
            <a:r>
              <a:rPr lang="it-IT" sz="1800" b="1" dirty="0" smtClean="0"/>
              <a:t>fase di transfer </a:t>
            </a:r>
            <a:r>
              <a:rPr lang="it-IT" sz="1800" dirty="0" smtClean="0"/>
              <a:t>che viene effettuato tramite procedura indolore. Il ginecologo utilizzerà un catetere sottile per depositare gli embrioni nella parte più alta dell’utero generalmente in maniera </a:t>
            </a:r>
            <a:r>
              <a:rPr lang="it-IT" sz="1800" dirty="0" err="1" smtClean="0"/>
              <a:t>ecoguidata</a:t>
            </a:r>
            <a:r>
              <a:rPr lang="it-IT" sz="1800" dirty="0" smtClean="0"/>
              <a:t>. </a:t>
            </a:r>
          </a:p>
          <a:p>
            <a:pPr lvl="0" algn="just"/>
            <a:r>
              <a:rPr lang="it-IT" sz="1800" b="1" dirty="0" smtClean="0">
                <a:solidFill>
                  <a:srgbClr val="FF0000"/>
                </a:solidFill>
              </a:rPr>
              <a:t>I </a:t>
            </a:r>
            <a:r>
              <a:rPr lang="it-IT" sz="1800" b="1" dirty="0" err="1" smtClean="0">
                <a:solidFill>
                  <a:srgbClr val="FF0000"/>
                </a:solidFill>
              </a:rPr>
              <a:t>pre-embrioni</a:t>
            </a:r>
            <a:r>
              <a:rPr lang="it-IT" sz="1800" b="1" dirty="0" smtClean="0">
                <a:solidFill>
                  <a:srgbClr val="FF0000"/>
                </a:solidFill>
              </a:rPr>
              <a:t> che non vengono trasferiti</a:t>
            </a:r>
            <a:r>
              <a:rPr lang="it-IT" sz="1800" dirty="0" smtClean="0"/>
              <a:t>, sono </a:t>
            </a:r>
            <a:r>
              <a:rPr lang="it-IT" sz="1800" dirty="0" err="1" smtClean="0"/>
              <a:t>crioconservati</a:t>
            </a:r>
            <a:r>
              <a:rPr lang="it-IT" sz="1800" dirty="0" smtClean="0"/>
              <a:t> e depositati nella banca criogenica per essere utilizzati successivamente, nei casi in cui il primo tentativo dovesse fallire o per un ulteriore gravidanza.</a:t>
            </a:r>
          </a:p>
          <a:p>
            <a:pPr lvl="0" algn="just"/>
            <a:r>
              <a:rPr lang="it-IT" sz="1800" b="1" dirty="0" smtClean="0">
                <a:solidFill>
                  <a:srgbClr val="FF0000"/>
                </a:solidFill>
              </a:rPr>
              <a:t>Nei giorni successivi, </a:t>
            </a:r>
            <a:r>
              <a:rPr lang="it-IT" sz="1800" dirty="0" smtClean="0"/>
              <a:t>la paziente dovrà seguire una </a:t>
            </a:r>
            <a:r>
              <a:rPr lang="it-IT" sz="1800" b="1" dirty="0" smtClean="0"/>
              <a:t>terapia di supporto </a:t>
            </a:r>
            <a:r>
              <a:rPr lang="it-IT" sz="1800" dirty="0" smtClean="0"/>
              <a:t>a base di ovuli o crema vaginale a base di progesterone fino al giorno del test di gravidanza, che viene generalmente effettuato 12/14 giorni dopo la fase di pick-up.</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16</a:t>
            </a:fld>
            <a:endParaRPr lang="it-IT"/>
          </a:p>
        </p:txBody>
      </p:sp>
      <p:sp>
        <p:nvSpPr>
          <p:cNvPr id="8" name="CasellaDiTesto 7"/>
          <p:cNvSpPr txBox="1"/>
          <p:nvPr/>
        </p:nvSpPr>
        <p:spPr>
          <a:xfrm>
            <a:off x="1259632" y="836712"/>
            <a:ext cx="7632848" cy="461665"/>
          </a:xfrm>
          <a:prstGeom prst="rect">
            <a:avLst/>
          </a:prstGeom>
          <a:noFill/>
        </p:spPr>
        <p:txBody>
          <a:bodyPr wrap="square" rtlCol="0">
            <a:spAutoFit/>
          </a:bodyPr>
          <a:lstStyle/>
          <a:p>
            <a:pPr algn="ctr"/>
            <a:r>
              <a:rPr lang="it-IT" sz="2400" b="1" dirty="0" smtClean="0">
                <a:solidFill>
                  <a:srgbClr val="0070C0"/>
                </a:solidFill>
              </a:rPr>
              <a:t>La </a:t>
            </a:r>
            <a:r>
              <a:rPr lang="it-IT" sz="2400" b="1" dirty="0" err="1" smtClean="0">
                <a:solidFill>
                  <a:srgbClr val="0070C0"/>
                </a:solidFill>
              </a:rPr>
              <a:t>Fivet</a:t>
            </a:r>
            <a:r>
              <a:rPr lang="it-IT" sz="2400" b="1" dirty="0" smtClean="0">
                <a:solidFill>
                  <a:srgbClr val="0070C0"/>
                </a:solidFill>
              </a:rPr>
              <a:t>: procedura (2)</a:t>
            </a:r>
            <a:endParaRPr lang="it-IT" sz="2400" b="1" dirty="0">
              <a:solidFill>
                <a:srgbClr val="0070C0"/>
              </a:solidFill>
            </a:endParaRPr>
          </a:p>
        </p:txBody>
      </p:sp>
      <p:pic>
        <p:nvPicPr>
          <p:cNvPr id="11266" name="Picture 2" descr="C:\Users\Master\Desktop\Raccolta foto\foto PPT\PMA\ins17.jpg"/>
          <p:cNvPicPr>
            <a:picLocks noChangeAspect="1" noChangeArrowheads="1"/>
          </p:cNvPicPr>
          <p:nvPr/>
        </p:nvPicPr>
        <p:blipFill>
          <a:blip r:embed="rId2" cstate="print"/>
          <a:srcRect/>
          <a:stretch>
            <a:fillRect/>
          </a:stretch>
        </p:blipFill>
        <p:spPr bwMode="auto">
          <a:xfrm>
            <a:off x="3635896" y="4725144"/>
            <a:ext cx="2600325" cy="176212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1266"/>
                                        </p:tgtEl>
                                        <p:attrNameLst>
                                          <p:attrName>style.visibility</p:attrName>
                                        </p:attrNameLst>
                                      </p:cBhvr>
                                      <p:to>
                                        <p:strVal val="visible"/>
                                      </p:to>
                                    </p:set>
                                    <p:animEffect transition="in" filter="fade">
                                      <p:cBhvr>
                                        <p:cTn id="13" dur="100"/>
                                        <p:tgtEl>
                                          <p:spTgt spid="11266"/>
                                        </p:tgtEl>
                                      </p:cBhvr>
                                    </p:animEffect>
                                    <p:anim calcmode="lin" valueType="num">
                                      <p:cBhvr>
                                        <p:cTn id="14" dur="400" fill="hold"/>
                                        <p:tgtEl>
                                          <p:spTgt spid="11266"/>
                                        </p:tgtEl>
                                        <p:attrNameLst>
                                          <p:attrName>ppt_x</p:attrName>
                                        </p:attrNameLst>
                                      </p:cBhvr>
                                      <p:tavLst>
                                        <p:tav tm="0">
                                          <p:val>
                                            <p:strVal val="#ppt_x"/>
                                          </p:val>
                                        </p:tav>
                                        <p:tav tm="100000">
                                          <p:val>
                                            <p:strVal val="#ppt_x"/>
                                          </p:val>
                                        </p:tav>
                                      </p:tavLst>
                                    </p:anim>
                                    <p:anim calcmode="lin" valueType="num">
                                      <p:cBhvr>
                                        <p:cTn id="15" dur="400" fill="hold"/>
                                        <p:tgtEl>
                                          <p:spTgt spid="11266"/>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126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126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4608512"/>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La ICSI viene suggerita </a:t>
            </a:r>
            <a:r>
              <a:rPr lang="it-IT" sz="1800" dirty="0" smtClean="0"/>
              <a:t>alle pazienti in età materna avanzata (&gt;36 anni), nei casi in cui la produzione di ovociti è scarsa o, in caso maschile, se ci sono delle gravi danni seminali, come la totale assenza di spermatozoi nel liquido eiaculato ed è necessario aspirarli direttamente dal testicolo.</a:t>
            </a:r>
          </a:p>
          <a:p>
            <a:pPr algn="just"/>
            <a:r>
              <a:rPr lang="it-IT" sz="1800" b="1" dirty="0" smtClean="0">
                <a:solidFill>
                  <a:srgbClr val="FF0000"/>
                </a:solidFill>
              </a:rPr>
              <a:t>Nella fase iniziale </a:t>
            </a:r>
            <a:r>
              <a:rPr lang="it-IT" sz="1800" dirty="0" smtClean="0"/>
              <a:t>la ICSI è identica alla FIVET: si comincia con la fase di stimolazione ormonale, passando poi all’aspirazione degli ovociti. La differenza sta che </a:t>
            </a:r>
            <a:r>
              <a:rPr lang="it-IT" sz="1800" b="1" dirty="0" smtClean="0"/>
              <a:t>nella ICSI uno spermatozoo viene selezionato dal biologo ed iniettato all’interno del citoplasma di un ovocita</a:t>
            </a:r>
            <a:r>
              <a:rPr lang="it-IT" sz="1800" dirty="0" smtClean="0"/>
              <a:t>, tramite un micro ago, così da “forzare” la fecondazione. Questa operazione viene ripetuta per tutti gli ovociti da inseminare. Le fasi successive sono identiche alla FIVET.</a:t>
            </a:r>
          </a:p>
          <a:p>
            <a:pPr algn="just"/>
            <a:r>
              <a:rPr lang="it-IT" sz="1800" b="1" dirty="0" smtClean="0">
                <a:solidFill>
                  <a:srgbClr val="FF0000"/>
                </a:solidFill>
              </a:rPr>
              <a:t>La straordinaria novità apportata dalla ICSI </a:t>
            </a:r>
            <a:r>
              <a:rPr lang="it-IT" sz="1800" dirty="0" smtClean="0"/>
              <a:t>all'intero settore della procreazione medicalmente assistita (PMA) risiederebbe nel modo di valorizzare la capacità fecondante di un individuo, non più sulla base di un confronto tra una concentrazione </a:t>
            </a:r>
            <a:r>
              <a:rPr lang="it-IT" sz="1800" dirty="0" err="1" smtClean="0"/>
              <a:t>nemaspermica</a:t>
            </a:r>
            <a:r>
              <a:rPr lang="it-IT" sz="1800" dirty="0" smtClean="0"/>
              <a:t>, più o meno mobile, con uno o più ovociti, ma semplicemente tra un singolo spermatozoo e una cellula uovo matura.</a:t>
            </a:r>
          </a:p>
          <a:p>
            <a:pPr algn="just"/>
            <a:endParaRPr lang="it-IT" sz="1800" dirty="0" smtClean="0"/>
          </a:p>
          <a:p>
            <a:pPr algn="just"/>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17</a:t>
            </a:fld>
            <a:endParaRPr lang="it-IT"/>
          </a:p>
        </p:txBody>
      </p:sp>
      <p:sp>
        <p:nvSpPr>
          <p:cNvPr id="8" name="CasellaDiTesto 7"/>
          <p:cNvSpPr txBox="1"/>
          <p:nvPr/>
        </p:nvSpPr>
        <p:spPr>
          <a:xfrm>
            <a:off x="1259632" y="836712"/>
            <a:ext cx="7632848" cy="461665"/>
          </a:xfrm>
          <a:prstGeom prst="rect">
            <a:avLst/>
          </a:prstGeom>
          <a:noFill/>
        </p:spPr>
        <p:txBody>
          <a:bodyPr wrap="square" rtlCol="0">
            <a:spAutoFit/>
          </a:bodyPr>
          <a:lstStyle/>
          <a:p>
            <a:pPr algn="ctr"/>
            <a:r>
              <a:rPr lang="it-IT" sz="2400" b="1" dirty="0" smtClean="0">
                <a:solidFill>
                  <a:srgbClr val="0070C0"/>
                </a:solidFill>
              </a:rPr>
              <a:t>La ICSI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4680520"/>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La IUI </a:t>
            </a:r>
            <a:r>
              <a:rPr lang="it-IT" sz="1800" dirty="0" smtClean="0"/>
              <a:t>si dimostra molto utile nei casi in cui la paziente è giovane, le tube sono aperte ed il liquido seminale ha valori nella norma o presenta piccole alterazioni.</a:t>
            </a:r>
          </a:p>
          <a:p>
            <a:pPr algn="just"/>
            <a:r>
              <a:rPr lang="it-IT" sz="1800" b="1" dirty="0" smtClean="0">
                <a:solidFill>
                  <a:srgbClr val="FF0000"/>
                </a:solidFill>
              </a:rPr>
              <a:t>Poiché la IUI prevede </a:t>
            </a:r>
            <a:r>
              <a:rPr lang="it-IT" sz="1800" dirty="0" smtClean="0"/>
              <a:t>una normale capacità degli spermatozoi di fecondare l’ovocita all’interno dell’apparato riproduttivo, è importante che</a:t>
            </a:r>
            <a:r>
              <a:rPr lang="it-IT" sz="1800" b="1" dirty="0" smtClean="0"/>
              <a:t> i test per la sterilità mostrino un’accettabile qualità degli spermatozoi</a:t>
            </a:r>
            <a:r>
              <a:rPr lang="it-IT" sz="1800" dirty="0" smtClean="0"/>
              <a:t> (numero, movimento e forma, frammentazione, anticorpi). </a:t>
            </a:r>
          </a:p>
          <a:p>
            <a:pPr algn="just"/>
            <a:r>
              <a:rPr lang="it-IT" sz="1800" b="1" dirty="0" smtClean="0">
                <a:solidFill>
                  <a:srgbClr val="FF0000"/>
                </a:solidFill>
              </a:rPr>
              <a:t>Principalmente</a:t>
            </a:r>
            <a:r>
              <a:rPr lang="it-IT" sz="1800" dirty="0" smtClean="0"/>
              <a:t>, dunque, questa tecnica viene consigliata alle coppie senza un’evidente causa di sterilità ed in cui le tube siano pervie. Tuttavia, la IUI può essere valida anche in donne con disordini ovulatori, ammesso che rispondano adeguatamente alla terapia ormonale.</a:t>
            </a:r>
          </a:p>
          <a:p>
            <a:pPr algn="just"/>
            <a:r>
              <a:rPr lang="it-IT" sz="1800" b="1" dirty="0" smtClean="0">
                <a:solidFill>
                  <a:srgbClr val="FF0000"/>
                </a:solidFill>
              </a:rPr>
              <a:t>La donna dovrà iniziare </a:t>
            </a:r>
            <a:r>
              <a:rPr lang="it-IT" sz="1800" dirty="0" smtClean="0"/>
              <a:t>effettuando una terapia ormonale per stimolare la crescita dei follicoli ed indurre l’ovulazione: generalmente si utilizza il </a:t>
            </a:r>
            <a:r>
              <a:rPr lang="it-IT" sz="1800" dirty="0" err="1" smtClean="0"/>
              <a:t>clomifene</a:t>
            </a:r>
            <a:r>
              <a:rPr lang="it-IT" sz="1800" dirty="0" smtClean="0"/>
              <a:t> citrato (delle compresse che vengono assunte per cinque giorni dal 3° al 7° giorno del ciclo) o le </a:t>
            </a:r>
            <a:r>
              <a:rPr lang="it-IT" sz="1800" dirty="0" err="1" smtClean="0"/>
              <a:t>gonadropine</a:t>
            </a:r>
            <a:r>
              <a:rPr lang="it-IT" sz="1800" dirty="0" smtClean="0"/>
              <a:t> (delle iniezioni somministrate per circa 10-12 giorni).</a:t>
            </a:r>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18</a:t>
            </a:fld>
            <a:endParaRPr lang="it-IT"/>
          </a:p>
        </p:txBody>
      </p:sp>
      <p:sp>
        <p:nvSpPr>
          <p:cNvPr id="8" name="CasellaDiTesto 7"/>
          <p:cNvSpPr txBox="1"/>
          <p:nvPr/>
        </p:nvSpPr>
        <p:spPr>
          <a:xfrm>
            <a:off x="1259632" y="836712"/>
            <a:ext cx="7632848" cy="738664"/>
          </a:xfrm>
          <a:prstGeom prst="rect">
            <a:avLst/>
          </a:prstGeom>
          <a:noFill/>
        </p:spPr>
        <p:txBody>
          <a:bodyPr wrap="square" rtlCol="0">
            <a:spAutoFit/>
          </a:bodyPr>
          <a:lstStyle/>
          <a:p>
            <a:pPr algn="ctr"/>
            <a:r>
              <a:rPr lang="it-IT" sz="2400" b="1" dirty="0" smtClean="0">
                <a:solidFill>
                  <a:srgbClr val="0070C0"/>
                </a:solidFill>
              </a:rPr>
              <a:t>La IUI (1)</a:t>
            </a:r>
          </a:p>
          <a:p>
            <a:pPr algn="ctr"/>
            <a:endParaRPr lang="it-IT" b="1" dirty="0" smtClean="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2952328"/>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Al termine di questa fase</a:t>
            </a:r>
            <a:r>
              <a:rPr lang="it-IT" sz="1800" dirty="0" smtClean="0"/>
              <a:t>, vengono eseguiti i primi controlli per valutare la crescita dei follicoli mediante ecografia </a:t>
            </a:r>
            <a:r>
              <a:rPr lang="it-IT" sz="1800" dirty="0" err="1" smtClean="0"/>
              <a:t>transvaginale</a:t>
            </a:r>
            <a:r>
              <a:rPr lang="it-IT" sz="1800" dirty="0" smtClean="0"/>
              <a:t> e, se il numero dei follicoli e il loro diametro è adeguato, verrà chiesto al partner di raccogliere il liquido seminale. </a:t>
            </a:r>
          </a:p>
          <a:p>
            <a:pPr algn="just"/>
            <a:r>
              <a:rPr lang="it-IT" sz="1800" b="1" dirty="0" smtClean="0">
                <a:solidFill>
                  <a:srgbClr val="FF0000"/>
                </a:solidFill>
              </a:rPr>
              <a:t>Il liquido viene preparato in laboratorio </a:t>
            </a:r>
            <a:r>
              <a:rPr lang="it-IT" sz="1800" dirty="0" smtClean="0"/>
              <a:t>e valutata la frazione “migliore” di spermatozoi per motilità e morfologia. A questo punto viene iniettato nel fondo dell’utero tramite un sottile tubicino, con una procedura indolore e breve, come un </a:t>
            </a:r>
            <a:r>
              <a:rPr lang="it-IT" sz="1800" dirty="0" err="1" smtClean="0"/>
              <a:t>Pap</a:t>
            </a:r>
            <a:r>
              <a:rPr lang="it-IT" sz="1800" dirty="0" smtClean="0"/>
              <a:t> Test.</a:t>
            </a:r>
          </a:p>
          <a:p>
            <a:pPr algn="ctr"/>
            <a:r>
              <a:rPr lang="it-IT" sz="1800" b="1" dirty="0" smtClean="0">
                <a:solidFill>
                  <a:srgbClr val="FF0000"/>
                </a:solidFill>
              </a:rPr>
              <a:t>La IUI sostanzialmente migliora la qualità del liquido seminale e aiuta la fecondazione che avviene nell’utero della donna.</a:t>
            </a:r>
            <a:endParaRPr lang="it-IT" sz="18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19</a:t>
            </a:fld>
            <a:endParaRPr lang="it-IT"/>
          </a:p>
        </p:txBody>
      </p:sp>
      <p:sp>
        <p:nvSpPr>
          <p:cNvPr id="8" name="CasellaDiTesto 7"/>
          <p:cNvSpPr txBox="1"/>
          <p:nvPr/>
        </p:nvSpPr>
        <p:spPr>
          <a:xfrm>
            <a:off x="1259632" y="836712"/>
            <a:ext cx="7632848" cy="738664"/>
          </a:xfrm>
          <a:prstGeom prst="rect">
            <a:avLst/>
          </a:prstGeom>
          <a:noFill/>
        </p:spPr>
        <p:txBody>
          <a:bodyPr wrap="square" rtlCol="0">
            <a:spAutoFit/>
          </a:bodyPr>
          <a:lstStyle/>
          <a:p>
            <a:pPr algn="ctr"/>
            <a:r>
              <a:rPr lang="it-IT" sz="2400" b="1" dirty="0" smtClean="0">
                <a:solidFill>
                  <a:srgbClr val="0070C0"/>
                </a:solidFill>
              </a:rPr>
              <a:t>La IUI (2)</a:t>
            </a:r>
          </a:p>
          <a:p>
            <a:pPr algn="ctr"/>
            <a:endParaRPr lang="it-IT" b="1" dirty="0" smtClean="0">
              <a:solidFill>
                <a:srgbClr val="0070C0"/>
              </a:solidFill>
            </a:endParaRPr>
          </a:p>
        </p:txBody>
      </p:sp>
      <p:pic>
        <p:nvPicPr>
          <p:cNvPr id="12290" name="Picture 2" descr="C:\Users\Master\Desktop\Raccolta foto\foto PPT\PMA\ins18.jpg"/>
          <p:cNvPicPr>
            <a:picLocks noChangeAspect="1" noChangeArrowheads="1"/>
          </p:cNvPicPr>
          <p:nvPr/>
        </p:nvPicPr>
        <p:blipFill>
          <a:blip r:embed="rId2" cstate="print"/>
          <a:srcRect/>
          <a:stretch>
            <a:fillRect/>
          </a:stretch>
        </p:blipFill>
        <p:spPr bwMode="auto">
          <a:xfrm>
            <a:off x="3563888" y="4437112"/>
            <a:ext cx="2736304" cy="198720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2290"/>
                                        </p:tgtEl>
                                        <p:attrNameLst>
                                          <p:attrName>style.visibility</p:attrName>
                                        </p:attrNameLst>
                                      </p:cBhvr>
                                      <p:to>
                                        <p:strVal val="visible"/>
                                      </p:to>
                                    </p:set>
                                    <p:animEffect transition="in" filter="fade">
                                      <p:cBhvr>
                                        <p:cTn id="13" dur="100"/>
                                        <p:tgtEl>
                                          <p:spTgt spid="12290"/>
                                        </p:tgtEl>
                                      </p:cBhvr>
                                    </p:animEffect>
                                    <p:anim calcmode="lin" valueType="num">
                                      <p:cBhvr>
                                        <p:cTn id="14" dur="400" fill="hold"/>
                                        <p:tgtEl>
                                          <p:spTgt spid="12290"/>
                                        </p:tgtEl>
                                        <p:attrNameLst>
                                          <p:attrName>ppt_x</p:attrName>
                                        </p:attrNameLst>
                                      </p:cBhvr>
                                      <p:tavLst>
                                        <p:tav tm="0">
                                          <p:val>
                                            <p:strVal val="#ppt_x"/>
                                          </p:val>
                                        </p:tav>
                                        <p:tav tm="100000">
                                          <p:val>
                                            <p:strVal val="#ppt_x"/>
                                          </p:val>
                                        </p:tav>
                                      </p:tavLst>
                                    </p:anim>
                                    <p:anim calcmode="lin" valueType="num">
                                      <p:cBhvr>
                                        <p:cTn id="15" dur="400" fill="hold"/>
                                        <p:tgtEl>
                                          <p:spTgt spid="12290"/>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229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229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1440160"/>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In relazione alle differenti cause d’infertilità </a:t>
            </a:r>
            <a:r>
              <a:rPr lang="it-IT" sz="1800" dirty="0" smtClean="0"/>
              <a:t>una coppia può accedere a tecniche di fecondazione di tipo omologo o di tipo eterologo. In particolare, le tecniche di </a:t>
            </a:r>
            <a:r>
              <a:rPr lang="it-IT" sz="1800" b="1" dirty="0" smtClean="0"/>
              <a:t>fecondazione omologa</a:t>
            </a:r>
            <a:r>
              <a:rPr lang="it-IT" sz="1800" dirty="0" smtClean="0"/>
              <a:t> utilizzano i gameti della coppia, mentre le tecniche di </a:t>
            </a:r>
            <a:r>
              <a:rPr lang="it-IT" sz="1800" b="1" dirty="0" smtClean="0"/>
              <a:t>fecondazione eterologa</a:t>
            </a:r>
            <a:r>
              <a:rPr lang="it-IT" sz="1800" dirty="0" smtClean="0"/>
              <a:t> richiedono l’utilizzo di gameti (</a:t>
            </a:r>
            <a:r>
              <a:rPr lang="it-IT" sz="1800" b="1" dirty="0" smtClean="0"/>
              <a:t>spermatozoi</a:t>
            </a:r>
            <a:r>
              <a:rPr lang="it-IT" sz="1800" dirty="0" smtClean="0"/>
              <a:t> e/o </a:t>
            </a:r>
            <a:r>
              <a:rPr lang="it-IT" sz="1800" b="1" dirty="0" smtClean="0"/>
              <a:t>ovociti</a:t>
            </a:r>
            <a:r>
              <a:rPr lang="it-IT" sz="1800" dirty="0" smtClean="0"/>
              <a:t>) donati da individui esterni alla coppia.</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a:t>
            </a:fld>
            <a:endParaRPr lang="it-IT"/>
          </a:p>
        </p:txBody>
      </p:sp>
      <p:sp>
        <p:nvSpPr>
          <p:cNvPr id="8" name="CasellaDiTesto 7"/>
          <p:cNvSpPr txBox="1"/>
          <p:nvPr/>
        </p:nvSpPr>
        <p:spPr>
          <a:xfrm>
            <a:off x="1979712" y="836712"/>
            <a:ext cx="5976664" cy="461665"/>
          </a:xfrm>
          <a:prstGeom prst="rect">
            <a:avLst/>
          </a:prstGeom>
          <a:noFill/>
        </p:spPr>
        <p:txBody>
          <a:bodyPr wrap="square" rtlCol="0">
            <a:spAutoFit/>
          </a:bodyPr>
          <a:lstStyle/>
          <a:p>
            <a:pPr algn="ctr"/>
            <a:r>
              <a:rPr lang="it-IT" sz="2400" b="1" dirty="0" smtClean="0">
                <a:solidFill>
                  <a:srgbClr val="0070C0"/>
                </a:solidFill>
              </a:rPr>
              <a:t>Fecondazione omologa ed eterologa</a:t>
            </a:r>
            <a:endParaRPr lang="it-IT" sz="2400" b="1" dirty="0">
              <a:solidFill>
                <a:srgbClr val="0070C0"/>
              </a:solidFill>
            </a:endParaRPr>
          </a:p>
        </p:txBody>
      </p:sp>
      <p:pic>
        <p:nvPicPr>
          <p:cNvPr id="1026" name="Picture 2" descr="C:\Users\Master\Desktop\Inseminazione\ins1.jpg"/>
          <p:cNvPicPr>
            <a:picLocks noChangeAspect="1" noChangeArrowheads="1"/>
          </p:cNvPicPr>
          <p:nvPr/>
        </p:nvPicPr>
        <p:blipFill>
          <a:blip r:embed="rId2" cstate="print"/>
          <a:srcRect/>
          <a:stretch>
            <a:fillRect/>
          </a:stretch>
        </p:blipFill>
        <p:spPr bwMode="auto">
          <a:xfrm>
            <a:off x="2555776" y="2996952"/>
            <a:ext cx="4965006" cy="331236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100"/>
                                        <p:tgtEl>
                                          <p:spTgt spid="1026"/>
                                        </p:tgtEl>
                                      </p:cBhvr>
                                    </p:animEffect>
                                    <p:anim calcmode="lin" valueType="num">
                                      <p:cBhvr>
                                        <p:cTn id="14" dur="400" fill="hold"/>
                                        <p:tgtEl>
                                          <p:spTgt spid="1026"/>
                                        </p:tgtEl>
                                        <p:attrNameLst>
                                          <p:attrName>ppt_x</p:attrName>
                                        </p:attrNameLst>
                                      </p:cBhvr>
                                      <p:tavLst>
                                        <p:tav tm="0">
                                          <p:val>
                                            <p:strVal val="#ppt_x"/>
                                          </p:val>
                                        </p:tav>
                                        <p:tav tm="100000">
                                          <p:val>
                                            <p:strVal val="#ppt_x"/>
                                          </p:val>
                                        </p:tav>
                                      </p:tavLst>
                                    </p:anim>
                                    <p:anim calcmode="lin" valueType="num">
                                      <p:cBhvr>
                                        <p:cTn id="15" dur="400" fill="hold"/>
                                        <p:tgtEl>
                                          <p:spTgt spid="1026"/>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02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02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 calcmode="lin" valueType="num">
                                      <p:cBhvr>
                                        <p:cTn id="22" dur="500" fill="hold"/>
                                        <p:tgtEl>
                                          <p:spTgt spid="3">
                                            <p:bg/>
                                          </p:spTgt>
                                        </p:tgtEl>
                                        <p:attrNameLst>
                                          <p:attrName>ppt_w</p:attrName>
                                        </p:attrNameLst>
                                      </p:cBhvr>
                                      <p:tavLst>
                                        <p:tav tm="0">
                                          <p:val>
                                            <p:fltVal val="0"/>
                                          </p:val>
                                        </p:tav>
                                        <p:tav tm="100000">
                                          <p:val>
                                            <p:strVal val="#ppt_w"/>
                                          </p:val>
                                        </p:tav>
                                      </p:tavLst>
                                    </p:anim>
                                    <p:anim calcmode="lin" valueType="num">
                                      <p:cBhvr>
                                        <p:cTn id="23" dur="500" fill="hold"/>
                                        <p:tgtEl>
                                          <p:spTgt spid="3">
                                            <p:bg/>
                                          </p:spTgt>
                                        </p:tgtEl>
                                        <p:attrNameLst>
                                          <p:attrName>ppt_h</p:attrName>
                                        </p:attrNameLst>
                                      </p:cBhvr>
                                      <p:tavLst>
                                        <p:tav tm="0">
                                          <p:val>
                                            <p:fltVal val="0"/>
                                          </p:val>
                                        </p:tav>
                                        <p:tav tm="100000">
                                          <p:val>
                                            <p:strVal val="#ppt_h"/>
                                          </p:val>
                                        </p:tav>
                                      </p:tavLst>
                                    </p:anim>
                                    <p:animEffect transition="in" filter="fade">
                                      <p:cBhvr>
                                        <p:cTn id="24" dur="500"/>
                                        <p:tgtEl>
                                          <p:spTgt spid="3">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p:cTn id="2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2232248"/>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Mentre nella FIVET</a:t>
            </a:r>
            <a:r>
              <a:rPr lang="it-IT" sz="1800" b="1" dirty="0" smtClean="0"/>
              <a:t> </a:t>
            </a:r>
            <a:r>
              <a:rPr lang="it-IT" sz="1800" dirty="0" smtClean="0"/>
              <a:t>si trasferiscono in utero </a:t>
            </a:r>
            <a:r>
              <a:rPr lang="it-IT" sz="1800" dirty="0" err="1" smtClean="0"/>
              <a:t>pre-embrioni</a:t>
            </a:r>
            <a:r>
              <a:rPr lang="it-IT" sz="1800" dirty="0" smtClean="0"/>
              <a:t> nati dalla fecondazione in vitro (cioè in laboratorio), nella </a:t>
            </a:r>
            <a:r>
              <a:rPr lang="it-IT" sz="1800" b="1" dirty="0" smtClean="0">
                <a:solidFill>
                  <a:srgbClr val="FF0000"/>
                </a:solidFill>
              </a:rPr>
              <a:t>GIFT</a:t>
            </a:r>
            <a:r>
              <a:rPr lang="it-IT" sz="1800" dirty="0" smtClean="0"/>
              <a:t> si prelevano gli ovociti della donna e gli spermatozoi dell'uomo e si trasferiscono contemporaneamente nelle tube. In questo modo non si sa quanti ovociti verranno fecondati e quindi quanti </a:t>
            </a:r>
            <a:r>
              <a:rPr lang="it-IT" sz="1800" dirty="0" err="1" smtClean="0"/>
              <a:t>pre-embrioni</a:t>
            </a:r>
            <a:r>
              <a:rPr lang="it-IT" sz="1800" dirty="0" smtClean="0"/>
              <a:t> si svilupperanno.</a:t>
            </a:r>
          </a:p>
          <a:p>
            <a:pPr algn="just"/>
            <a:r>
              <a:rPr lang="it-IT" sz="1600" b="1" dirty="0" smtClean="0">
                <a:solidFill>
                  <a:srgbClr val="FF0000"/>
                </a:solidFill>
              </a:rPr>
              <a:t>FIVET e GIFT</a:t>
            </a:r>
            <a:r>
              <a:rPr lang="it-IT" sz="1600" dirty="0" smtClean="0"/>
              <a:t>: le possibilità di successo A parità di condizioni cliniche (tipo di sterilità, età della donna ecc.) la FIVET assicura il 26-30% di gravidanze, la GIFT classica il 40-42% e la GIFT </a:t>
            </a:r>
            <a:r>
              <a:rPr lang="it-IT" sz="1600" dirty="0" err="1" smtClean="0"/>
              <a:t>isteroscopica</a:t>
            </a:r>
            <a:r>
              <a:rPr lang="it-IT" sz="1600" dirty="0" smtClean="0"/>
              <a:t> il 30-32%.</a:t>
            </a:r>
          </a:p>
          <a:p>
            <a:pPr algn="just"/>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20</a:t>
            </a:fld>
            <a:endParaRPr lang="it-IT"/>
          </a:p>
        </p:txBody>
      </p:sp>
      <p:sp>
        <p:nvSpPr>
          <p:cNvPr id="8" name="CasellaDiTesto 7"/>
          <p:cNvSpPr txBox="1"/>
          <p:nvPr/>
        </p:nvSpPr>
        <p:spPr>
          <a:xfrm>
            <a:off x="1259632" y="836712"/>
            <a:ext cx="7632848" cy="738664"/>
          </a:xfrm>
          <a:prstGeom prst="rect">
            <a:avLst/>
          </a:prstGeom>
          <a:noFill/>
        </p:spPr>
        <p:txBody>
          <a:bodyPr wrap="square" rtlCol="0">
            <a:spAutoFit/>
          </a:bodyPr>
          <a:lstStyle/>
          <a:p>
            <a:pPr algn="ctr"/>
            <a:r>
              <a:rPr lang="it-IT" sz="2400" b="1" dirty="0" smtClean="0">
                <a:solidFill>
                  <a:srgbClr val="0070C0"/>
                </a:solidFill>
              </a:rPr>
              <a:t>FIVET e GIFT</a:t>
            </a:r>
          </a:p>
          <a:p>
            <a:pPr algn="ctr"/>
            <a:endParaRPr lang="it-IT" b="1" dirty="0" smtClean="0">
              <a:solidFill>
                <a:srgbClr val="0070C0"/>
              </a:solidFill>
            </a:endParaRPr>
          </a:p>
        </p:txBody>
      </p:sp>
      <p:pic>
        <p:nvPicPr>
          <p:cNvPr id="13314" name="Picture 2" descr="C:\Users\Master\Desktop\Raccolta foto\foto PPT\PMA\ins19.jpg"/>
          <p:cNvPicPr>
            <a:picLocks noChangeAspect="1" noChangeArrowheads="1"/>
          </p:cNvPicPr>
          <p:nvPr/>
        </p:nvPicPr>
        <p:blipFill>
          <a:blip r:embed="rId2" cstate="print"/>
          <a:srcRect/>
          <a:stretch>
            <a:fillRect/>
          </a:stretch>
        </p:blipFill>
        <p:spPr bwMode="auto">
          <a:xfrm>
            <a:off x="3203848" y="3789040"/>
            <a:ext cx="3649530" cy="266429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3314"/>
                                        </p:tgtEl>
                                        <p:attrNameLst>
                                          <p:attrName>style.visibility</p:attrName>
                                        </p:attrNameLst>
                                      </p:cBhvr>
                                      <p:to>
                                        <p:strVal val="visible"/>
                                      </p:to>
                                    </p:set>
                                    <p:animEffect transition="in" filter="fade">
                                      <p:cBhvr>
                                        <p:cTn id="13" dur="100"/>
                                        <p:tgtEl>
                                          <p:spTgt spid="13314"/>
                                        </p:tgtEl>
                                      </p:cBhvr>
                                    </p:animEffect>
                                    <p:anim calcmode="lin" valueType="num">
                                      <p:cBhvr>
                                        <p:cTn id="14" dur="400" fill="hold"/>
                                        <p:tgtEl>
                                          <p:spTgt spid="13314"/>
                                        </p:tgtEl>
                                        <p:attrNameLst>
                                          <p:attrName>ppt_x</p:attrName>
                                        </p:attrNameLst>
                                      </p:cBhvr>
                                      <p:tavLst>
                                        <p:tav tm="0">
                                          <p:val>
                                            <p:strVal val="#ppt_x"/>
                                          </p:val>
                                        </p:tav>
                                        <p:tav tm="100000">
                                          <p:val>
                                            <p:strVal val="#ppt_x"/>
                                          </p:val>
                                        </p:tav>
                                      </p:tavLst>
                                    </p:anim>
                                    <p:anim calcmode="lin" valueType="num">
                                      <p:cBhvr>
                                        <p:cTn id="15" dur="400" fill="hold"/>
                                        <p:tgtEl>
                                          <p:spTgt spid="13314"/>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331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331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4464496"/>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La donna segue lo stesso iter descritto per la FIVET </a:t>
            </a:r>
            <a:r>
              <a:rPr lang="it-IT" sz="1800" dirty="0" smtClean="0"/>
              <a:t>fino al momento in cui il medico nota la maturazione delle uova. Gli viene somministrato </a:t>
            </a:r>
            <a:r>
              <a:rPr lang="it-IT" sz="1800" b="1" dirty="0" smtClean="0"/>
              <a:t>l'ormone HCG </a:t>
            </a:r>
            <a:r>
              <a:rPr lang="it-IT" sz="1800" dirty="0" smtClean="0"/>
              <a:t>(l'ormone della gravidanza) e 34-36 ore dopo viene sottoposta a laparoscopia in anestesia generale.</a:t>
            </a:r>
          </a:p>
          <a:p>
            <a:pPr algn="just"/>
            <a:r>
              <a:rPr lang="it-IT" sz="1800" b="1" dirty="0" smtClean="0">
                <a:solidFill>
                  <a:srgbClr val="FF0000"/>
                </a:solidFill>
              </a:rPr>
              <a:t>Durante l'intervento</a:t>
            </a:r>
            <a:r>
              <a:rPr lang="it-IT" sz="1800" dirty="0" smtClean="0"/>
              <a:t>, che dura in media 30 minuti, viene aspirato il contenuto dei follicoli, le uova vengono controllate dal biologo e nuovamente aspirate in un sottile catetere che già contiene un numero stabilito di spermatozoi. È possibile eseguire anche il prelievo degli ovociti per via vaginale come nella FIVET.</a:t>
            </a:r>
          </a:p>
          <a:p>
            <a:pPr algn="just"/>
            <a:r>
              <a:rPr lang="it-IT" sz="1800" b="1" dirty="0" smtClean="0">
                <a:solidFill>
                  <a:srgbClr val="FF0000"/>
                </a:solidFill>
              </a:rPr>
              <a:t>A questo punto </a:t>
            </a:r>
            <a:r>
              <a:rPr lang="it-IT" sz="1800" dirty="0" smtClean="0"/>
              <a:t>il catetere viene fatto penetrare dentro le tube e gli spermatozoi e gli ovuli vengono lì depositati. Nelle donne con meno di 36 anni generalmente vengono introdotti </a:t>
            </a:r>
            <a:r>
              <a:rPr lang="it-IT" sz="1800" dirty="0" err="1" smtClean="0"/>
              <a:t>tre-quattro</a:t>
            </a:r>
            <a:r>
              <a:rPr lang="it-IT" sz="1800" dirty="0" smtClean="0"/>
              <a:t> ovociti (ripartiti tra le due tube o tutti nella stessa tuba), nelle donne oltre i 36 anni gli ovociti sono </a:t>
            </a:r>
            <a:r>
              <a:rPr lang="it-IT" sz="1800" dirty="0" err="1" smtClean="0"/>
              <a:t>quattro-sei</a:t>
            </a:r>
            <a:r>
              <a:rPr lang="it-IT" sz="1800" dirty="0" smtClean="0"/>
              <a:t>.</a:t>
            </a:r>
          </a:p>
          <a:p>
            <a:pPr algn="just"/>
            <a:r>
              <a:rPr lang="it-IT" sz="1800" b="1" dirty="0" smtClean="0">
                <a:solidFill>
                  <a:srgbClr val="FF0000"/>
                </a:solidFill>
              </a:rPr>
              <a:t>Anche per quanto riguarda la GIFT</a:t>
            </a:r>
            <a:r>
              <a:rPr lang="it-IT" sz="1800" b="1" dirty="0" smtClean="0"/>
              <a:t> </a:t>
            </a:r>
            <a:r>
              <a:rPr lang="it-IT" sz="1800" dirty="0" smtClean="0"/>
              <a:t>se il numero degli ovociti è superiore a quello necessario si possono fecondare e </a:t>
            </a:r>
            <a:r>
              <a:rPr lang="it-IT" sz="1800" dirty="0" smtClean="0"/>
              <a:t>congelare.</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21</a:t>
            </a:fld>
            <a:endParaRPr lang="it-IT"/>
          </a:p>
        </p:txBody>
      </p:sp>
      <p:sp>
        <p:nvSpPr>
          <p:cNvPr id="8" name="CasellaDiTesto 7"/>
          <p:cNvSpPr txBox="1"/>
          <p:nvPr/>
        </p:nvSpPr>
        <p:spPr>
          <a:xfrm>
            <a:off x="1259632" y="836712"/>
            <a:ext cx="7632848" cy="830997"/>
          </a:xfrm>
          <a:prstGeom prst="rect">
            <a:avLst/>
          </a:prstGeom>
          <a:noFill/>
        </p:spPr>
        <p:txBody>
          <a:bodyPr wrap="square" rtlCol="0">
            <a:spAutoFit/>
          </a:bodyPr>
          <a:lstStyle/>
          <a:p>
            <a:pPr algn="ctr"/>
            <a:r>
              <a:rPr lang="it-IT" sz="2400" b="1" dirty="0" smtClean="0">
                <a:solidFill>
                  <a:srgbClr val="0070C0"/>
                </a:solidFill>
              </a:rPr>
              <a:t>La GIFT “classica”</a:t>
            </a:r>
          </a:p>
          <a:p>
            <a:pPr algn="ctr"/>
            <a:endParaRPr lang="it-IT" sz="2400" b="1" dirty="0" smtClean="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2448272"/>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È una variante della GIFT classica </a:t>
            </a:r>
            <a:r>
              <a:rPr lang="it-IT" sz="1800" dirty="0" smtClean="0"/>
              <a:t>e consiste nell'inserire uova e spermatozoi nell'utero sotto la guida di un isteroscopio introdotto dalla vagina. È una tecnica che da meno possibilità di successo ma che non richiede l'anestesia generale.</a:t>
            </a:r>
          </a:p>
          <a:p>
            <a:pPr algn="just"/>
            <a:r>
              <a:rPr lang="it-IT" sz="1800" b="1" dirty="0" smtClean="0">
                <a:solidFill>
                  <a:srgbClr val="FF0000"/>
                </a:solidFill>
              </a:rPr>
              <a:t>Le complicanze della GIFT </a:t>
            </a:r>
            <a:r>
              <a:rPr lang="it-IT" sz="1800" dirty="0" smtClean="0"/>
              <a:t>Come per la FIVET c'è il rischio d'insorgenza della sindrome da </a:t>
            </a:r>
            <a:r>
              <a:rPr lang="it-IT" sz="1800" dirty="0" err="1" smtClean="0"/>
              <a:t>iperstimolazione</a:t>
            </a:r>
            <a:r>
              <a:rPr lang="it-IT" sz="1800" dirty="0" smtClean="0"/>
              <a:t> e sono frequenti le gravidanze multiple. </a:t>
            </a:r>
          </a:p>
          <a:p>
            <a:pPr algn="just"/>
            <a:r>
              <a:rPr lang="it-IT" sz="1800" b="1" dirty="0" smtClean="0">
                <a:solidFill>
                  <a:srgbClr val="FF0000"/>
                </a:solidFill>
              </a:rPr>
              <a:t>Circa il 3-4% delle gravidanze </a:t>
            </a:r>
            <a:r>
              <a:rPr lang="it-IT" sz="1800" dirty="0" smtClean="0"/>
              <a:t>ottenute con la GIFT è </a:t>
            </a:r>
            <a:r>
              <a:rPr lang="it-IT" sz="1800" dirty="0" err="1" smtClean="0"/>
              <a:t>intratubarica</a:t>
            </a:r>
            <a:r>
              <a:rPr lang="it-IT" sz="1800" dirty="0" smtClean="0"/>
              <a:t> ma viene trattata senza intervento chirurgico. </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22</a:t>
            </a:fld>
            <a:endParaRPr lang="it-IT"/>
          </a:p>
        </p:txBody>
      </p:sp>
      <p:sp>
        <p:nvSpPr>
          <p:cNvPr id="8" name="CasellaDiTesto 7"/>
          <p:cNvSpPr txBox="1"/>
          <p:nvPr/>
        </p:nvSpPr>
        <p:spPr>
          <a:xfrm>
            <a:off x="1259632" y="836712"/>
            <a:ext cx="7632848" cy="461665"/>
          </a:xfrm>
          <a:prstGeom prst="rect">
            <a:avLst/>
          </a:prstGeom>
          <a:noFill/>
        </p:spPr>
        <p:txBody>
          <a:bodyPr wrap="square" rtlCol="0">
            <a:spAutoFit/>
          </a:bodyPr>
          <a:lstStyle/>
          <a:p>
            <a:pPr algn="ctr"/>
            <a:r>
              <a:rPr lang="it-IT" sz="2400" b="1" dirty="0" smtClean="0">
                <a:solidFill>
                  <a:srgbClr val="0070C0"/>
                </a:solidFill>
              </a:rPr>
              <a:t>GIFT "</a:t>
            </a:r>
            <a:r>
              <a:rPr lang="it-IT" sz="2400" b="1" dirty="0" err="1" smtClean="0">
                <a:solidFill>
                  <a:srgbClr val="0070C0"/>
                </a:solidFill>
              </a:rPr>
              <a:t>isteroscopica</a:t>
            </a:r>
            <a:r>
              <a:rPr lang="it-IT" sz="2400" b="1" dirty="0" smtClean="0">
                <a:solidFill>
                  <a:srgbClr val="0070C0"/>
                </a:solidFill>
              </a:rPr>
              <a:t>"</a:t>
            </a:r>
          </a:p>
        </p:txBody>
      </p:sp>
      <p:pic>
        <p:nvPicPr>
          <p:cNvPr id="14338" name="Picture 2" descr="C:\Users\Master\Desktop\Raccolta foto\foto PPT\PMA\ins20.jpg"/>
          <p:cNvPicPr>
            <a:picLocks noChangeAspect="1" noChangeArrowheads="1"/>
          </p:cNvPicPr>
          <p:nvPr/>
        </p:nvPicPr>
        <p:blipFill>
          <a:blip r:embed="rId2" cstate="print"/>
          <a:srcRect/>
          <a:stretch>
            <a:fillRect/>
          </a:stretch>
        </p:blipFill>
        <p:spPr bwMode="auto">
          <a:xfrm>
            <a:off x="3491880" y="3933056"/>
            <a:ext cx="3124175" cy="244827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4338"/>
                                        </p:tgtEl>
                                        <p:attrNameLst>
                                          <p:attrName>style.visibility</p:attrName>
                                        </p:attrNameLst>
                                      </p:cBhvr>
                                      <p:to>
                                        <p:strVal val="visible"/>
                                      </p:to>
                                    </p:set>
                                    <p:animEffect transition="in" filter="fade">
                                      <p:cBhvr>
                                        <p:cTn id="13" dur="100"/>
                                        <p:tgtEl>
                                          <p:spTgt spid="14338"/>
                                        </p:tgtEl>
                                      </p:cBhvr>
                                    </p:animEffect>
                                    <p:anim calcmode="lin" valueType="num">
                                      <p:cBhvr>
                                        <p:cTn id="14" dur="400" fill="hold"/>
                                        <p:tgtEl>
                                          <p:spTgt spid="14338"/>
                                        </p:tgtEl>
                                        <p:attrNameLst>
                                          <p:attrName>ppt_x</p:attrName>
                                        </p:attrNameLst>
                                      </p:cBhvr>
                                      <p:tavLst>
                                        <p:tav tm="0">
                                          <p:val>
                                            <p:strVal val="#ppt_x"/>
                                          </p:val>
                                        </p:tav>
                                        <p:tav tm="100000">
                                          <p:val>
                                            <p:strVal val="#ppt_x"/>
                                          </p:val>
                                        </p:tav>
                                      </p:tavLst>
                                    </p:anim>
                                    <p:anim calcmode="lin" valueType="num">
                                      <p:cBhvr>
                                        <p:cTn id="15" dur="400" fill="hold"/>
                                        <p:tgtEl>
                                          <p:spTgt spid="14338"/>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433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433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268760"/>
            <a:ext cx="7632848" cy="5256584"/>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Donazione del seme</a:t>
            </a:r>
            <a:r>
              <a:rPr lang="it-IT" sz="1800" b="1" dirty="0" smtClean="0"/>
              <a:t>. </a:t>
            </a:r>
            <a:r>
              <a:rPr lang="it-IT" sz="1800" dirty="0" smtClean="0"/>
              <a:t>La fecondazione in vitro, e quindi il concepimento fuori del corpo della donna, ha aperto le porte anche alla donazione di spermatozoi e ovociti. L'inseminazione con sperma da donatore rappresenta una delle possibili soluzioni per quelle coppie in cui la sterilità è legata a problemi dell'uomo.</a:t>
            </a:r>
          </a:p>
          <a:p>
            <a:pPr algn="just"/>
            <a:r>
              <a:rPr lang="it-IT" sz="1800" b="1" dirty="0" smtClean="0">
                <a:solidFill>
                  <a:srgbClr val="FF0000"/>
                </a:solidFill>
              </a:rPr>
              <a:t>Ovodonazioni. </a:t>
            </a:r>
            <a:r>
              <a:rPr lang="it-IT" sz="1800" dirty="0" smtClean="0"/>
              <a:t>Sono molte le situazioni in cui una donna è costretta a ricorrere all'ovodonazione: al primo posto, ovviamente, le amenorree ovariche primitive, le menopause precoci, le </a:t>
            </a:r>
            <a:r>
              <a:rPr lang="it-IT" sz="1800" dirty="0" err="1" smtClean="0"/>
              <a:t>disgenesie</a:t>
            </a:r>
            <a:r>
              <a:rPr lang="it-IT" sz="1800" dirty="0" smtClean="0"/>
              <a:t> (alterazione della capacità di procreare).</a:t>
            </a:r>
          </a:p>
          <a:p>
            <a:pPr algn="just"/>
            <a:r>
              <a:rPr lang="it-IT" sz="1800" b="1" dirty="0" smtClean="0">
                <a:solidFill>
                  <a:srgbClr val="FF0000"/>
                </a:solidFill>
              </a:rPr>
              <a:t>Ma possono esserci anche casi </a:t>
            </a:r>
            <a:r>
              <a:rPr lang="it-IT" sz="1800" dirty="0" smtClean="0"/>
              <a:t>in cui la donna, pur in età fertile, non può disporre delle proprie uova: se le ovaie sono state asportate, se ha subito trattamenti chemioterapici per un tumore, se è portatrice di gravi malattie ereditarie che verrebbero trasmesse al figlio.</a:t>
            </a:r>
          </a:p>
          <a:p>
            <a:pPr algn="just"/>
            <a:r>
              <a:rPr lang="it-IT" sz="1800" b="1" dirty="0" smtClean="0">
                <a:solidFill>
                  <a:srgbClr val="FF0000"/>
                </a:solidFill>
              </a:rPr>
              <a:t>Una volta che il medico e la coppia </a:t>
            </a:r>
            <a:r>
              <a:rPr lang="it-IT" sz="1800" dirty="0" smtClean="0"/>
              <a:t>sono giunti alla conclusione di voler ricorrere all'ovodonazione la donna viene sottoposta ad una serie di controlli al fine di stabilire se il suo utero è normale e in grado di portare avanti una gravidanza. </a:t>
            </a:r>
          </a:p>
          <a:p>
            <a:pPr algn="just"/>
            <a:r>
              <a:rPr lang="it-IT" sz="1800" b="1" dirty="0" smtClean="0">
                <a:solidFill>
                  <a:srgbClr val="FF0000"/>
                </a:solidFill>
              </a:rPr>
              <a:t>Successivamente sarà l'uomo </a:t>
            </a:r>
            <a:r>
              <a:rPr lang="it-IT" sz="1800" dirty="0" smtClean="0"/>
              <a:t>ad essere sottoposto a controlli dato che sarà utilizzato il suo seme per fecondare l'uovo donato.</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23</a:t>
            </a:fld>
            <a:endParaRPr lang="it-IT"/>
          </a:p>
        </p:txBody>
      </p:sp>
      <p:sp>
        <p:nvSpPr>
          <p:cNvPr id="8" name="CasellaDiTesto 7"/>
          <p:cNvSpPr txBox="1"/>
          <p:nvPr/>
        </p:nvSpPr>
        <p:spPr>
          <a:xfrm>
            <a:off x="1259632" y="836712"/>
            <a:ext cx="7632848" cy="461665"/>
          </a:xfrm>
          <a:prstGeom prst="rect">
            <a:avLst/>
          </a:prstGeom>
          <a:noFill/>
        </p:spPr>
        <p:txBody>
          <a:bodyPr wrap="square" rtlCol="0">
            <a:spAutoFit/>
          </a:bodyPr>
          <a:lstStyle/>
          <a:p>
            <a:pPr algn="ctr"/>
            <a:r>
              <a:rPr lang="it-IT" sz="2400" b="1" dirty="0" smtClean="0">
                <a:solidFill>
                  <a:srgbClr val="0070C0"/>
                </a:solidFill>
              </a:rPr>
              <a:t>Donazione del seme e degli ovuli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188640"/>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052736"/>
            <a:ext cx="7632848" cy="5472608"/>
          </a:xfrm>
          <a:solidFill>
            <a:schemeClr val="accent1">
              <a:lumMod val="20000"/>
              <a:lumOff val="80000"/>
            </a:schemeClr>
          </a:solidFill>
          <a:ln w="25400">
            <a:solidFill>
              <a:schemeClr val="accent1"/>
            </a:solidFill>
          </a:ln>
        </p:spPr>
        <p:txBody>
          <a:bodyPr>
            <a:noAutofit/>
          </a:bodyPr>
          <a:lstStyle/>
          <a:p>
            <a:pPr algn="ctr"/>
            <a:r>
              <a:rPr lang="it-IT" sz="1800" b="1" dirty="0" smtClean="0">
                <a:solidFill>
                  <a:srgbClr val="FF0000"/>
                </a:solidFill>
              </a:rPr>
              <a:t>In seguito ai ripetuti interventi legislativi, che di fatto, hanno svuotato i contenuti della L. 40/2004, rimangono forti dubbi </a:t>
            </a:r>
            <a:endParaRPr lang="it-IT" sz="1800" b="1" dirty="0" smtClean="0">
              <a:solidFill>
                <a:srgbClr val="FF0000"/>
              </a:solidFill>
            </a:endParaRPr>
          </a:p>
          <a:p>
            <a:pPr algn="ctr"/>
            <a:r>
              <a:rPr lang="it-IT" sz="1800" b="1" dirty="0" smtClean="0">
                <a:solidFill>
                  <a:srgbClr val="FF0000"/>
                </a:solidFill>
              </a:rPr>
              <a:t>sulla </a:t>
            </a:r>
            <a:r>
              <a:rPr lang="it-IT" sz="1800" b="1" dirty="0" smtClean="0">
                <a:solidFill>
                  <a:srgbClr val="FF0000"/>
                </a:solidFill>
              </a:rPr>
              <a:t>fecondazione eterologa:</a:t>
            </a:r>
          </a:p>
          <a:p>
            <a:pPr marL="269875" indent="-242888" algn="just">
              <a:buFont typeface="Wingdings" pitchFamily="2" charset="2"/>
              <a:buChar char="q"/>
            </a:pPr>
            <a:r>
              <a:rPr lang="it-IT" sz="1800" dirty="0" smtClean="0">
                <a:solidFill>
                  <a:schemeClr val="tx1"/>
                </a:solidFill>
              </a:rPr>
              <a:t>Un </a:t>
            </a:r>
            <a:r>
              <a:rPr lang="it-IT" sz="1800" dirty="0" smtClean="0">
                <a:solidFill>
                  <a:schemeClr val="tx1"/>
                </a:solidFill>
              </a:rPr>
              <a:t>bambino concepito con questa tecnica, se l’embrione viene impiantato nell’utero di una mamma in affitto, di fatto, ha due padri e tre madri. E’ normale?</a:t>
            </a:r>
          </a:p>
          <a:p>
            <a:pPr marL="269875" indent="-242888" algn="just">
              <a:buFont typeface="Wingdings" pitchFamily="2" charset="2"/>
              <a:buChar char="q"/>
            </a:pPr>
            <a:r>
              <a:rPr lang="it-IT" sz="1800" dirty="0" smtClean="0">
                <a:solidFill>
                  <a:schemeClr val="tx1"/>
                </a:solidFill>
              </a:rPr>
              <a:t>La </a:t>
            </a:r>
            <a:r>
              <a:rPr lang="it-IT" sz="1800" dirty="0" smtClean="0">
                <a:solidFill>
                  <a:schemeClr val="tx1"/>
                </a:solidFill>
              </a:rPr>
              <a:t>possibilità di fecondare più embrioni, e di impiantare solo quelli che la donna desidera, fa nascere un’altra domanda: “</a:t>
            </a:r>
            <a:r>
              <a:rPr lang="it-IT" sz="1800" b="1" dirty="0" smtClean="0">
                <a:solidFill>
                  <a:schemeClr val="tx1"/>
                </a:solidFill>
              </a:rPr>
              <a:t>che fine fanno gli embrioni in soprannumero?</a:t>
            </a:r>
            <a:r>
              <a:rPr lang="it-IT" sz="1800" dirty="0" smtClean="0">
                <a:solidFill>
                  <a:schemeClr val="tx1"/>
                </a:solidFill>
              </a:rPr>
              <a:t>” Ricordiamo che l’embrione è vita!</a:t>
            </a:r>
          </a:p>
          <a:p>
            <a:pPr marL="269875" indent="-242888" algn="just">
              <a:buFont typeface="Wingdings" pitchFamily="2" charset="2"/>
              <a:buChar char="q"/>
            </a:pPr>
            <a:r>
              <a:rPr lang="it-IT" sz="1800" dirty="0" smtClean="0">
                <a:solidFill>
                  <a:schemeClr val="tx1"/>
                </a:solidFill>
              </a:rPr>
              <a:t>Ogni </a:t>
            </a:r>
            <a:r>
              <a:rPr lang="it-IT" sz="1800" dirty="0" smtClean="0">
                <a:solidFill>
                  <a:schemeClr val="tx1"/>
                </a:solidFill>
              </a:rPr>
              <a:t>bambino che viene alla luce dovrebbe sempre avere il diritto di avere un padre e una madre certi. Con la eterologa questo non è possibile!</a:t>
            </a:r>
          </a:p>
          <a:p>
            <a:pPr marL="269875" indent="-242888" algn="just">
              <a:buFont typeface="Wingdings" pitchFamily="2" charset="2"/>
              <a:buChar char="q"/>
            </a:pPr>
            <a:r>
              <a:rPr lang="it-IT" sz="1800" dirty="0" smtClean="0">
                <a:solidFill>
                  <a:schemeClr val="tx1"/>
                </a:solidFill>
              </a:rPr>
              <a:t>Il </a:t>
            </a:r>
            <a:r>
              <a:rPr lang="it-IT" sz="1800" dirty="0" smtClean="0">
                <a:solidFill>
                  <a:schemeClr val="tx1"/>
                </a:solidFill>
              </a:rPr>
              <a:t>figlio può essere un desiderio, ma non è mai un diritto. E’ il bambino che, una volta concepito, ha il diritto di </a:t>
            </a:r>
            <a:r>
              <a:rPr lang="it-IT" sz="1800" dirty="0" smtClean="0">
                <a:solidFill>
                  <a:schemeClr val="tx1"/>
                </a:solidFill>
              </a:rPr>
              <a:t>nascere, di </a:t>
            </a:r>
            <a:r>
              <a:rPr lang="it-IT" sz="1800" dirty="0" smtClean="0">
                <a:solidFill>
                  <a:schemeClr val="tx1"/>
                </a:solidFill>
              </a:rPr>
              <a:t>vivere ed essere amato.</a:t>
            </a:r>
          </a:p>
          <a:p>
            <a:pPr marL="269875" indent="-242888" algn="just">
              <a:buFont typeface="Wingdings" pitchFamily="2" charset="2"/>
              <a:buChar char="q"/>
            </a:pPr>
            <a:r>
              <a:rPr lang="it-IT" sz="1800" dirty="0" smtClean="0">
                <a:solidFill>
                  <a:schemeClr val="tx1"/>
                </a:solidFill>
              </a:rPr>
              <a:t>Rimane </a:t>
            </a:r>
            <a:r>
              <a:rPr lang="it-IT" sz="1800" dirty="0" smtClean="0">
                <a:solidFill>
                  <a:schemeClr val="tx1"/>
                </a:solidFill>
              </a:rPr>
              <a:t>la grande domanda, che </a:t>
            </a:r>
            <a:r>
              <a:rPr lang="it-IT" sz="1800" dirty="0" smtClean="0">
                <a:solidFill>
                  <a:schemeClr val="tx1"/>
                </a:solidFill>
              </a:rPr>
              <a:t>certa cultura </a:t>
            </a:r>
            <a:r>
              <a:rPr lang="it-IT" sz="1800" dirty="0" smtClean="0">
                <a:solidFill>
                  <a:schemeClr val="tx1"/>
                </a:solidFill>
              </a:rPr>
              <a:t>contemporanea non sa o non vuole porsi: </a:t>
            </a:r>
          </a:p>
          <a:p>
            <a:pPr algn="ctr"/>
            <a:r>
              <a:rPr lang="it-IT" sz="2400" dirty="0" smtClean="0">
                <a:solidFill>
                  <a:srgbClr val="FF0000"/>
                </a:solidFill>
              </a:rPr>
              <a:t>“</a:t>
            </a:r>
            <a:r>
              <a:rPr lang="it-IT" sz="2400" b="1" dirty="0" smtClean="0">
                <a:solidFill>
                  <a:srgbClr val="FF0000"/>
                </a:solidFill>
              </a:rPr>
              <a:t>Tutto ciò che è tecnicamente possibile ottenere </a:t>
            </a:r>
          </a:p>
          <a:p>
            <a:pPr algn="ctr"/>
            <a:r>
              <a:rPr lang="it-IT" sz="2400" b="1" dirty="0" smtClean="0">
                <a:solidFill>
                  <a:srgbClr val="FF0000"/>
                </a:solidFill>
              </a:rPr>
              <a:t>è anche eticamente accettabile</a:t>
            </a:r>
            <a:r>
              <a:rPr lang="it-IT" sz="2400" dirty="0" smtClean="0">
                <a:solidFill>
                  <a:srgbClr val="FF0000"/>
                </a:solidFill>
              </a:rPr>
              <a:t>?”</a:t>
            </a:r>
          </a:p>
          <a:p>
            <a:pPr algn="just">
              <a:buFont typeface="Wingdings" pitchFamily="2" charset="2"/>
              <a:buChar char="q"/>
            </a:pPr>
            <a:endParaRPr lang="it-IT" sz="1800" dirty="0" smtClean="0">
              <a:solidFill>
                <a:schemeClr val="tx1"/>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24</a:t>
            </a:fld>
            <a:endParaRPr lang="it-IT"/>
          </a:p>
        </p:txBody>
      </p:sp>
      <p:sp>
        <p:nvSpPr>
          <p:cNvPr id="8" name="CasellaDiTesto 7"/>
          <p:cNvSpPr txBox="1"/>
          <p:nvPr/>
        </p:nvSpPr>
        <p:spPr>
          <a:xfrm>
            <a:off x="1259632" y="620688"/>
            <a:ext cx="7632848" cy="461665"/>
          </a:xfrm>
          <a:prstGeom prst="rect">
            <a:avLst/>
          </a:prstGeom>
          <a:noFill/>
        </p:spPr>
        <p:txBody>
          <a:bodyPr wrap="square" rtlCol="0">
            <a:spAutoFit/>
          </a:bodyPr>
          <a:lstStyle/>
          <a:p>
            <a:pPr algn="ctr"/>
            <a:r>
              <a:rPr lang="it-IT" sz="2400" b="1" dirty="0" smtClean="0">
                <a:solidFill>
                  <a:srgbClr val="0070C0"/>
                </a:solidFill>
              </a:rPr>
              <a:t>Alcune riflessioni finali: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1000"/>
                                        <p:tgtEl>
                                          <p:spTgt spid="3">
                                            <p:txEl>
                                              <p:pRg st="6" end="6"/>
                                            </p:txEl>
                                          </p:spTgt>
                                        </p:tgtEl>
                                      </p:cBhvr>
                                    </p:animEffect>
                                    <p:anim calcmode="lin" valueType="num">
                                      <p:cBhvr>
                                        <p:cTn id="5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Effect transition="in" filter="fade">
                                      <p:cBhvr>
                                        <p:cTn id="60" dur="1000"/>
                                        <p:tgtEl>
                                          <p:spTgt spid="3">
                                            <p:txEl>
                                              <p:pRg st="7" end="7"/>
                                            </p:txEl>
                                          </p:spTgt>
                                        </p:tgtEl>
                                      </p:cBhvr>
                                    </p:animEffect>
                                    <p:anim calcmode="lin" valueType="num">
                                      <p:cBhvr>
                                        <p:cTn id="6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animEffect transition="in" filter="fade">
                                      <p:cBhvr>
                                        <p:cTn id="67" dur="1000"/>
                                        <p:tgtEl>
                                          <p:spTgt spid="3">
                                            <p:txEl>
                                              <p:pRg st="8" end="8"/>
                                            </p:txEl>
                                          </p:spTgt>
                                        </p:tgtEl>
                                      </p:cBhvr>
                                    </p:animEffect>
                                    <p:anim calcmode="lin" valueType="num">
                                      <p:cBhvr>
                                        <p:cTn id="6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25</a:t>
            </a:fld>
            <a:endParaRPr lang="it-IT"/>
          </a:p>
        </p:txBody>
      </p:sp>
      <p:sp>
        <p:nvSpPr>
          <p:cNvPr id="9" name="Sottotitolo 8"/>
          <p:cNvSpPr>
            <a:spLocks noGrp="1"/>
          </p:cNvSpPr>
          <p:nvPr>
            <p:ph type="subTitle" idx="1"/>
          </p:nvPr>
        </p:nvSpPr>
        <p:spPr>
          <a:xfrm>
            <a:off x="1259632" y="2564904"/>
            <a:ext cx="7406640" cy="1752600"/>
          </a:xfrm>
        </p:spPr>
        <p:txBody>
          <a:bodyPr>
            <a:noAutofit/>
          </a:bodyPr>
          <a:lstStyle/>
          <a:p>
            <a:pPr algn="ctr"/>
            <a:r>
              <a:rPr lang="it-IT" sz="11500" b="1" dirty="0" smtClean="0">
                <a:solidFill>
                  <a:srgbClr val="FF0000"/>
                </a:solidFill>
              </a:rPr>
              <a:t>FINE</a:t>
            </a:r>
            <a:endParaRPr lang="it-IT" sz="11500" b="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2664296"/>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In Italia l’accesso alle tecniche di PMA </a:t>
            </a:r>
            <a:r>
              <a:rPr lang="it-IT" sz="1800" dirty="0" smtClean="0"/>
              <a:t>è regolato dalla Legge n. 40 del 2004, che nella sua formulazione originaria vietava alle coppie </a:t>
            </a:r>
            <a:r>
              <a:rPr lang="it-IT" sz="1800" dirty="0" err="1" smtClean="0"/>
              <a:t>infertili</a:t>
            </a:r>
            <a:r>
              <a:rPr lang="it-IT" sz="1800" dirty="0" smtClean="0"/>
              <a:t> il ricorso alle tecniche di fecondazione eterologa. </a:t>
            </a:r>
          </a:p>
          <a:p>
            <a:pPr algn="just"/>
            <a:r>
              <a:rPr lang="it-IT" sz="1800" b="1" dirty="0" smtClean="0">
                <a:solidFill>
                  <a:srgbClr val="FF0000"/>
                </a:solidFill>
              </a:rPr>
              <a:t>Ciò ha favorito </a:t>
            </a:r>
            <a:r>
              <a:rPr lang="it-IT" sz="1800" dirty="0" smtClean="0"/>
              <a:t>l’instaurarsi per molti anni di un turismo “procreativo” poiché numerose coppie sterili, non potendo accedere alle tecniche di fecondazione eterologa nel nostro Paese, si sono rivolte a centri di PMA all’estero. </a:t>
            </a:r>
          </a:p>
          <a:p>
            <a:pPr algn="just"/>
            <a:r>
              <a:rPr lang="it-IT" sz="1800" b="1" dirty="0" smtClean="0">
                <a:solidFill>
                  <a:srgbClr val="FF0000"/>
                </a:solidFill>
              </a:rPr>
              <a:t>Il 9 aprile del 2014 la Corte Costituzionale </a:t>
            </a:r>
            <a:r>
              <a:rPr lang="it-IT" sz="1800" dirty="0" smtClean="0"/>
              <a:t>con la sentenza n. 162 ha dichiarato illegittimo il divieto di fecondazione eterologa per violazione degli artt. 2, 3, 13 e 32 della Costituzione.</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a:t>
            </a:fld>
            <a:endParaRPr lang="it-IT"/>
          </a:p>
        </p:txBody>
      </p:sp>
      <p:sp>
        <p:nvSpPr>
          <p:cNvPr id="8" name="CasellaDiTesto 7"/>
          <p:cNvSpPr txBox="1"/>
          <p:nvPr/>
        </p:nvSpPr>
        <p:spPr>
          <a:xfrm>
            <a:off x="1979712" y="836712"/>
            <a:ext cx="5976664" cy="461665"/>
          </a:xfrm>
          <a:prstGeom prst="rect">
            <a:avLst/>
          </a:prstGeom>
          <a:noFill/>
        </p:spPr>
        <p:txBody>
          <a:bodyPr wrap="square" rtlCol="0">
            <a:spAutoFit/>
          </a:bodyPr>
          <a:lstStyle/>
          <a:p>
            <a:pPr algn="ctr"/>
            <a:r>
              <a:rPr lang="it-IT" sz="2400" b="1" dirty="0" smtClean="0">
                <a:solidFill>
                  <a:srgbClr val="0070C0"/>
                </a:solidFill>
              </a:rPr>
              <a:t>Legge n. 40 del 2004</a:t>
            </a:r>
            <a:endParaRPr lang="it-IT" sz="2400" b="1" dirty="0">
              <a:solidFill>
                <a:srgbClr val="0070C0"/>
              </a:solidFill>
            </a:endParaRPr>
          </a:p>
        </p:txBody>
      </p:sp>
      <p:pic>
        <p:nvPicPr>
          <p:cNvPr id="2050" name="Picture 2" descr="C:\Users\Master\Desktop\Raccolta foto\foto PPT\PMA\m11.jpg"/>
          <p:cNvPicPr>
            <a:picLocks noChangeAspect="1" noChangeArrowheads="1"/>
          </p:cNvPicPr>
          <p:nvPr/>
        </p:nvPicPr>
        <p:blipFill>
          <a:blip r:embed="rId2" cstate="print"/>
          <a:srcRect/>
          <a:stretch>
            <a:fillRect/>
          </a:stretch>
        </p:blipFill>
        <p:spPr bwMode="auto">
          <a:xfrm>
            <a:off x="3779912" y="4221088"/>
            <a:ext cx="2232248" cy="223224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fade">
                                      <p:cBhvr>
                                        <p:cTn id="13" dur="100"/>
                                        <p:tgtEl>
                                          <p:spTgt spid="2050"/>
                                        </p:tgtEl>
                                      </p:cBhvr>
                                    </p:animEffect>
                                    <p:anim calcmode="lin" valueType="num">
                                      <p:cBhvr>
                                        <p:cTn id="14" dur="400" fill="hold"/>
                                        <p:tgtEl>
                                          <p:spTgt spid="2050"/>
                                        </p:tgtEl>
                                        <p:attrNameLst>
                                          <p:attrName>ppt_x</p:attrName>
                                        </p:attrNameLst>
                                      </p:cBhvr>
                                      <p:tavLst>
                                        <p:tav tm="0">
                                          <p:val>
                                            <p:strVal val="#ppt_x"/>
                                          </p:val>
                                        </p:tav>
                                        <p:tav tm="100000">
                                          <p:val>
                                            <p:strVal val="#ppt_x"/>
                                          </p:val>
                                        </p:tav>
                                      </p:tavLst>
                                    </p:anim>
                                    <p:anim calcmode="lin" valueType="num">
                                      <p:cBhvr>
                                        <p:cTn id="15" dur="400" fill="hold"/>
                                        <p:tgtEl>
                                          <p:spTgt spid="2050"/>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205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205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2880320"/>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Ad oggi </a:t>
            </a:r>
            <a:r>
              <a:rPr lang="it-IT" sz="1800" dirty="0" smtClean="0"/>
              <a:t>possono dunque accedere alle tecniche di fecondazione eterologa “</a:t>
            </a:r>
            <a:r>
              <a:rPr lang="it-IT" sz="1800" i="1" dirty="0" smtClean="0"/>
              <a:t>coppie di maggiorenni di sesso diverso, coniugate o conviventi, in età potenzialmente fertile, entrambi viventi” </a:t>
            </a:r>
            <a:r>
              <a:rPr lang="it-IT" sz="1800" dirty="0" smtClean="0"/>
              <a:t>(</a:t>
            </a:r>
            <a:r>
              <a:rPr lang="it-IT" sz="1800" b="1" dirty="0" smtClean="0"/>
              <a:t>art</a:t>
            </a:r>
            <a:r>
              <a:rPr lang="it-IT" sz="1800" dirty="0" smtClean="0"/>
              <a:t>. </a:t>
            </a:r>
            <a:r>
              <a:rPr lang="it-IT" sz="1800" b="1" dirty="0" smtClean="0"/>
              <a:t>5, Legge 40/2004</a:t>
            </a:r>
            <a:r>
              <a:rPr lang="it-IT" sz="1800" dirty="0" smtClean="0"/>
              <a:t>) per le quali è stata accertata e certificata una patologia che sia causa irreversibile di </a:t>
            </a:r>
            <a:r>
              <a:rPr lang="it-IT" sz="1800" b="1" dirty="0" smtClean="0"/>
              <a:t>sterilità</a:t>
            </a:r>
            <a:r>
              <a:rPr lang="it-IT" sz="1800" dirty="0" smtClean="0"/>
              <a:t> o </a:t>
            </a:r>
            <a:r>
              <a:rPr lang="it-IT" sz="1800" b="1" dirty="0" smtClean="0"/>
              <a:t>infertilità</a:t>
            </a:r>
            <a:r>
              <a:rPr lang="it-IT" sz="1800" dirty="0" smtClean="0"/>
              <a:t> per uno o per entrambi i partner.</a:t>
            </a:r>
          </a:p>
          <a:p>
            <a:pPr algn="just"/>
            <a:r>
              <a:rPr lang="it-IT" sz="1800" b="1" dirty="0" smtClean="0">
                <a:solidFill>
                  <a:srgbClr val="FF0000"/>
                </a:solidFill>
              </a:rPr>
              <a:t>Come già auspicato </a:t>
            </a:r>
            <a:r>
              <a:rPr lang="it-IT" sz="1800" dirty="0" smtClean="0"/>
              <a:t>nel 2014 dalla Conferenza delle Regioni e delle Province Autonome, nel 2017 il Ministero della Salute ha inserito nei nuovi </a:t>
            </a:r>
            <a:r>
              <a:rPr lang="it-IT" sz="1800" b="1" dirty="0" smtClean="0"/>
              <a:t>Livelli Essenziali di Assistenza</a:t>
            </a:r>
            <a:r>
              <a:rPr lang="it-IT" sz="1800" dirty="0" smtClean="0"/>
              <a:t> (LEA) che il </a:t>
            </a:r>
            <a:r>
              <a:rPr lang="it-IT" sz="1800" b="1" dirty="0" smtClean="0"/>
              <a:t>Servizio Sanitario Nazionale </a:t>
            </a:r>
            <a:r>
              <a:rPr lang="it-IT" sz="1800" dirty="0" smtClean="0"/>
              <a:t>è tenuto a garantire ai cittadini anche le tecniche di procreazione medicalmente assistita di tipo eterologhe.</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4</a:t>
            </a:fld>
            <a:endParaRPr lang="it-IT"/>
          </a:p>
        </p:txBody>
      </p:sp>
      <p:sp>
        <p:nvSpPr>
          <p:cNvPr id="8" name="CasellaDiTesto 7"/>
          <p:cNvSpPr txBox="1"/>
          <p:nvPr/>
        </p:nvSpPr>
        <p:spPr>
          <a:xfrm>
            <a:off x="1979712" y="836712"/>
            <a:ext cx="5976664" cy="461665"/>
          </a:xfrm>
          <a:prstGeom prst="rect">
            <a:avLst/>
          </a:prstGeom>
          <a:noFill/>
        </p:spPr>
        <p:txBody>
          <a:bodyPr wrap="square" rtlCol="0">
            <a:spAutoFit/>
          </a:bodyPr>
          <a:lstStyle/>
          <a:p>
            <a:pPr algn="ctr"/>
            <a:r>
              <a:rPr lang="it-IT" sz="2400" b="1" dirty="0" smtClean="0">
                <a:solidFill>
                  <a:srgbClr val="0070C0"/>
                </a:solidFill>
              </a:rPr>
              <a:t>Inserimento dell’eterologa nei LEA</a:t>
            </a:r>
            <a:endParaRPr lang="it-IT" sz="2400" b="1" dirty="0">
              <a:solidFill>
                <a:srgbClr val="0070C0"/>
              </a:solidFill>
            </a:endParaRPr>
          </a:p>
        </p:txBody>
      </p:sp>
      <p:pic>
        <p:nvPicPr>
          <p:cNvPr id="3074" name="Picture 2" descr="C:\Users\Master\Desktop\Raccolta foto\foto PPT\PMA\ins8.jpg"/>
          <p:cNvPicPr>
            <a:picLocks noChangeAspect="1" noChangeArrowheads="1"/>
          </p:cNvPicPr>
          <p:nvPr/>
        </p:nvPicPr>
        <p:blipFill>
          <a:blip r:embed="rId2" cstate="print"/>
          <a:srcRect/>
          <a:stretch>
            <a:fillRect/>
          </a:stretch>
        </p:blipFill>
        <p:spPr bwMode="auto">
          <a:xfrm>
            <a:off x="3491880" y="4437112"/>
            <a:ext cx="3024336" cy="196581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3074"/>
                                        </p:tgtEl>
                                        <p:attrNameLst>
                                          <p:attrName>style.visibility</p:attrName>
                                        </p:attrNameLst>
                                      </p:cBhvr>
                                      <p:to>
                                        <p:strVal val="visible"/>
                                      </p:to>
                                    </p:set>
                                    <p:animEffect transition="in" filter="fade">
                                      <p:cBhvr>
                                        <p:cTn id="13" dur="100"/>
                                        <p:tgtEl>
                                          <p:spTgt spid="3074"/>
                                        </p:tgtEl>
                                      </p:cBhvr>
                                    </p:animEffect>
                                    <p:anim calcmode="lin" valueType="num">
                                      <p:cBhvr>
                                        <p:cTn id="14" dur="400" fill="hold"/>
                                        <p:tgtEl>
                                          <p:spTgt spid="3074"/>
                                        </p:tgtEl>
                                        <p:attrNameLst>
                                          <p:attrName>ppt_x</p:attrName>
                                        </p:attrNameLst>
                                      </p:cBhvr>
                                      <p:tavLst>
                                        <p:tav tm="0">
                                          <p:val>
                                            <p:strVal val="#ppt_x"/>
                                          </p:val>
                                        </p:tav>
                                        <p:tav tm="100000">
                                          <p:val>
                                            <p:strVal val="#ppt_x"/>
                                          </p:val>
                                        </p:tav>
                                      </p:tavLst>
                                    </p:anim>
                                    <p:anim calcmode="lin" valueType="num">
                                      <p:cBhvr>
                                        <p:cTn id="15" dur="400" fill="hold"/>
                                        <p:tgtEl>
                                          <p:spTgt spid="3074"/>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307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307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2088232"/>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Negli ospedali pubblici</a:t>
            </a:r>
            <a:r>
              <a:rPr lang="it-IT" sz="1800" dirty="0" smtClean="0"/>
              <a:t>, analogamente alle tecniche di fecondazione omologa, possono accedere alle tecniche di fecondazione eterologa donne di età non superiore ai 43 anni, per un massimo di tre trattamenti.</a:t>
            </a:r>
          </a:p>
          <a:p>
            <a:pPr algn="just"/>
            <a:r>
              <a:rPr lang="it-IT" sz="1800" b="1" dirty="0" smtClean="0">
                <a:solidFill>
                  <a:srgbClr val="FF0000"/>
                </a:solidFill>
              </a:rPr>
              <a:t>L’introduzione della fecondazione eterologa nei LEA </a:t>
            </a:r>
            <a:r>
              <a:rPr lang="it-IT" sz="1800" dirty="0" smtClean="0"/>
              <a:t>ha, tuttavia, sollevato il problema riguardante i costi che le coppie devono sostenere per accedere a tali tecniche. Attualmente, infatti, il costo del ticket per le tecniche di fecondazione eterologa è diverso da Regione a Regione.</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5</a:t>
            </a:fld>
            <a:endParaRPr lang="it-IT"/>
          </a:p>
        </p:txBody>
      </p:sp>
      <p:sp>
        <p:nvSpPr>
          <p:cNvPr id="8" name="CasellaDiTesto 7"/>
          <p:cNvSpPr txBox="1"/>
          <p:nvPr/>
        </p:nvSpPr>
        <p:spPr>
          <a:xfrm>
            <a:off x="1979712" y="836712"/>
            <a:ext cx="5976664" cy="461665"/>
          </a:xfrm>
          <a:prstGeom prst="rect">
            <a:avLst/>
          </a:prstGeom>
          <a:noFill/>
        </p:spPr>
        <p:txBody>
          <a:bodyPr wrap="square" rtlCol="0">
            <a:spAutoFit/>
          </a:bodyPr>
          <a:lstStyle/>
          <a:p>
            <a:pPr algn="ctr"/>
            <a:r>
              <a:rPr lang="it-IT" sz="2400" b="1" dirty="0" smtClean="0">
                <a:solidFill>
                  <a:srgbClr val="0070C0"/>
                </a:solidFill>
              </a:rPr>
              <a:t>Il problema dei costi</a:t>
            </a:r>
            <a:endParaRPr lang="it-IT" sz="2400" b="1" dirty="0">
              <a:solidFill>
                <a:srgbClr val="0070C0"/>
              </a:solidFill>
            </a:endParaRPr>
          </a:p>
        </p:txBody>
      </p:sp>
      <p:pic>
        <p:nvPicPr>
          <p:cNvPr id="4098" name="Picture 2" descr="C:\Users\Master\Desktop\Raccolta foto\foto PPT\PMA\ins9.jpg"/>
          <p:cNvPicPr>
            <a:picLocks noChangeAspect="1" noChangeArrowheads="1"/>
          </p:cNvPicPr>
          <p:nvPr/>
        </p:nvPicPr>
        <p:blipFill>
          <a:blip r:embed="rId2" cstate="print"/>
          <a:srcRect/>
          <a:stretch>
            <a:fillRect/>
          </a:stretch>
        </p:blipFill>
        <p:spPr bwMode="auto">
          <a:xfrm>
            <a:off x="2843414" y="3573016"/>
            <a:ext cx="4220142" cy="28083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animEffect transition="in" filter="fade">
                                      <p:cBhvr>
                                        <p:cTn id="13" dur="100"/>
                                        <p:tgtEl>
                                          <p:spTgt spid="4098"/>
                                        </p:tgtEl>
                                      </p:cBhvr>
                                    </p:animEffect>
                                    <p:anim calcmode="lin" valueType="num">
                                      <p:cBhvr>
                                        <p:cTn id="14" dur="400" fill="hold"/>
                                        <p:tgtEl>
                                          <p:spTgt spid="4098"/>
                                        </p:tgtEl>
                                        <p:attrNameLst>
                                          <p:attrName>ppt_x</p:attrName>
                                        </p:attrNameLst>
                                      </p:cBhvr>
                                      <p:tavLst>
                                        <p:tav tm="0">
                                          <p:val>
                                            <p:strVal val="#ppt_x"/>
                                          </p:val>
                                        </p:tav>
                                        <p:tav tm="100000">
                                          <p:val>
                                            <p:strVal val="#ppt_x"/>
                                          </p:val>
                                        </p:tav>
                                      </p:tavLst>
                                    </p:anim>
                                    <p:anim calcmode="lin" valueType="num">
                                      <p:cBhvr>
                                        <p:cTn id="15" dur="400" fill="hold"/>
                                        <p:tgtEl>
                                          <p:spTgt spid="4098"/>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409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409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2304256"/>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Nel 2014, </a:t>
            </a:r>
            <a:r>
              <a:rPr lang="it-IT" sz="1800" dirty="0" smtClean="0"/>
              <a:t>in seguito all’abolizione del divieto della fecondazione eterologa, la Conferenza delle Regioni e delle Province Autonome riunitasi a Roma ha definito e concordato le principali </a:t>
            </a:r>
            <a:r>
              <a:rPr lang="it-IT" sz="1800" b="1" dirty="0" smtClean="0"/>
              <a:t>linee guida</a:t>
            </a:r>
            <a:r>
              <a:rPr lang="it-IT" sz="1800" dirty="0" smtClean="0"/>
              <a:t> al fine di rendere uniforme su tutto il territorio nazionale l’accesso alle tecniche di fecondazione eterologa.</a:t>
            </a:r>
          </a:p>
          <a:p>
            <a:pPr algn="just"/>
            <a:r>
              <a:rPr lang="it-IT" sz="1800" b="1" dirty="0" smtClean="0">
                <a:solidFill>
                  <a:srgbClr val="FF0000"/>
                </a:solidFill>
              </a:rPr>
              <a:t>In particolare</a:t>
            </a:r>
            <a:r>
              <a:rPr lang="it-IT" sz="1800" dirty="0" smtClean="0"/>
              <a:t>, la donazione dei </a:t>
            </a:r>
            <a:r>
              <a:rPr lang="it-IT" sz="1800" b="1" dirty="0" smtClean="0"/>
              <a:t>gameti maschili</a:t>
            </a:r>
            <a:r>
              <a:rPr lang="it-IT" sz="1800" dirty="0" smtClean="0"/>
              <a:t> e femminili deve essere volontaria e non deve prevedere alcuna retribuzione economica. Gli uomini devono avere un’età compresa tra i 18 e i 40 anni, mentre l’età delle donne deve essere compresa tra i 20 e i 35 anni.</a:t>
            </a:r>
            <a:endParaRPr lang="it-IT" sz="1800"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6</a:t>
            </a:fld>
            <a:endParaRPr lang="it-IT"/>
          </a:p>
        </p:txBody>
      </p:sp>
      <p:sp>
        <p:nvSpPr>
          <p:cNvPr id="8" name="CasellaDiTesto 7"/>
          <p:cNvSpPr txBox="1"/>
          <p:nvPr/>
        </p:nvSpPr>
        <p:spPr>
          <a:xfrm>
            <a:off x="1259632" y="836712"/>
            <a:ext cx="7632848" cy="461665"/>
          </a:xfrm>
          <a:prstGeom prst="rect">
            <a:avLst/>
          </a:prstGeom>
          <a:noFill/>
        </p:spPr>
        <p:txBody>
          <a:bodyPr wrap="square" rtlCol="0">
            <a:spAutoFit/>
          </a:bodyPr>
          <a:lstStyle/>
          <a:p>
            <a:pPr algn="ctr"/>
            <a:r>
              <a:rPr lang="it-IT" sz="2400" b="1" dirty="0" smtClean="0">
                <a:solidFill>
                  <a:srgbClr val="0070C0"/>
                </a:solidFill>
              </a:rPr>
              <a:t>Linee guida uniformi su tutto il territorio nazionale</a:t>
            </a:r>
            <a:endParaRPr lang="it-IT" sz="2400" b="1" dirty="0">
              <a:solidFill>
                <a:srgbClr val="0070C0"/>
              </a:solidFill>
            </a:endParaRPr>
          </a:p>
        </p:txBody>
      </p:sp>
      <p:pic>
        <p:nvPicPr>
          <p:cNvPr id="5122" name="Picture 2" descr="C:\Users\Master\Desktop\Raccolta foto\foto PPT\PMA\ins10.jpg"/>
          <p:cNvPicPr>
            <a:picLocks noChangeAspect="1" noChangeArrowheads="1"/>
          </p:cNvPicPr>
          <p:nvPr/>
        </p:nvPicPr>
        <p:blipFill>
          <a:blip r:embed="rId2" cstate="print"/>
          <a:srcRect/>
          <a:stretch>
            <a:fillRect/>
          </a:stretch>
        </p:blipFill>
        <p:spPr bwMode="auto">
          <a:xfrm>
            <a:off x="2987824" y="3861048"/>
            <a:ext cx="4099403" cy="237626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5122"/>
                                        </p:tgtEl>
                                        <p:attrNameLst>
                                          <p:attrName>style.visibility</p:attrName>
                                        </p:attrNameLst>
                                      </p:cBhvr>
                                      <p:to>
                                        <p:strVal val="visible"/>
                                      </p:to>
                                    </p:set>
                                    <p:animEffect transition="in" filter="fade">
                                      <p:cBhvr>
                                        <p:cTn id="13" dur="100"/>
                                        <p:tgtEl>
                                          <p:spTgt spid="5122"/>
                                        </p:tgtEl>
                                      </p:cBhvr>
                                    </p:animEffect>
                                    <p:anim calcmode="lin" valueType="num">
                                      <p:cBhvr>
                                        <p:cTn id="14" dur="400" fill="hold"/>
                                        <p:tgtEl>
                                          <p:spTgt spid="5122"/>
                                        </p:tgtEl>
                                        <p:attrNameLst>
                                          <p:attrName>ppt_x</p:attrName>
                                        </p:attrNameLst>
                                      </p:cBhvr>
                                      <p:tavLst>
                                        <p:tav tm="0">
                                          <p:val>
                                            <p:strVal val="#ppt_x"/>
                                          </p:val>
                                        </p:tav>
                                        <p:tav tm="100000">
                                          <p:val>
                                            <p:strVal val="#ppt_x"/>
                                          </p:val>
                                        </p:tav>
                                      </p:tavLst>
                                    </p:anim>
                                    <p:anim calcmode="lin" valueType="num">
                                      <p:cBhvr>
                                        <p:cTn id="15" dur="400" fill="hold"/>
                                        <p:tgtEl>
                                          <p:spTgt spid="5122"/>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512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512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412776"/>
            <a:ext cx="7632848" cy="3240360"/>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Come stabilito </a:t>
            </a:r>
            <a:r>
              <a:rPr lang="it-IT" sz="1800" dirty="0" smtClean="0"/>
              <a:t>dalla Conferenza delle Regioni e delle Province Autonome “</a:t>
            </a:r>
            <a:r>
              <a:rPr lang="it-IT" sz="1800" i="1" dirty="0" smtClean="0"/>
              <a:t>la donazione deve essere anonima, cioè il donatore non potrà conoscere la coppia ricevente e viceversa” </a:t>
            </a:r>
            <a:r>
              <a:rPr lang="it-IT" sz="1800" dirty="0" smtClean="0"/>
              <a:t>e </a:t>
            </a:r>
            <a:r>
              <a:rPr lang="it-IT" sz="1800" i="1" dirty="0" smtClean="0"/>
              <a:t>“le </a:t>
            </a:r>
            <a:r>
              <a:rPr lang="it-IT" sz="1800" b="1" i="1" dirty="0" smtClean="0"/>
              <a:t>cellule</a:t>
            </a:r>
            <a:r>
              <a:rPr lang="it-IT" sz="1800" i="1" dirty="0" smtClean="0"/>
              <a:t> </a:t>
            </a:r>
            <a:r>
              <a:rPr lang="it-IT" sz="1800" b="1" i="1" dirty="0" smtClean="0"/>
              <a:t>riproduttive</a:t>
            </a:r>
            <a:r>
              <a:rPr lang="it-IT" sz="1800" i="1" dirty="0" smtClean="0"/>
              <a:t> di un medesimo donatore non potranno determinare più di dieci nascite” .</a:t>
            </a:r>
            <a:endParaRPr lang="it-IT" sz="1800" dirty="0" smtClean="0"/>
          </a:p>
          <a:p>
            <a:pPr algn="just"/>
            <a:r>
              <a:rPr lang="it-IT" sz="1800" b="1" dirty="0" smtClean="0">
                <a:solidFill>
                  <a:srgbClr val="FF0000"/>
                </a:solidFill>
              </a:rPr>
              <a:t>A tutela della coppia ricevente </a:t>
            </a:r>
            <a:r>
              <a:rPr lang="it-IT" sz="1800" dirty="0" smtClean="0"/>
              <a:t>i donatori/le donatrici devono sottoporsi a </a:t>
            </a:r>
            <a:r>
              <a:rPr lang="it-IT" sz="1800" b="1" dirty="0" smtClean="0"/>
              <a:t>screening</a:t>
            </a:r>
            <a:r>
              <a:rPr lang="it-IT" sz="1800" dirty="0" smtClean="0"/>
              <a:t> </a:t>
            </a:r>
            <a:r>
              <a:rPr lang="it-IT" sz="1800" dirty="0" err="1" smtClean="0"/>
              <a:t>infettivologici</a:t>
            </a:r>
            <a:r>
              <a:rPr lang="it-IT" sz="1800" dirty="0" smtClean="0"/>
              <a:t> e genetici.</a:t>
            </a:r>
          </a:p>
          <a:p>
            <a:pPr algn="just"/>
            <a:r>
              <a:rPr lang="it-IT" sz="1800" b="1" dirty="0" smtClean="0">
                <a:solidFill>
                  <a:srgbClr val="FF0000"/>
                </a:solidFill>
              </a:rPr>
              <a:t>Al fine di evitare illegittime selezioni</a:t>
            </a:r>
            <a:r>
              <a:rPr lang="it-IT" sz="1800" dirty="0" smtClean="0"/>
              <a:t>, la coppia ricevente non può scegliere il donatore; tuttavia, i Centri di Procreazione Medicalmente Assistita devono “</a:t>
            </a:r>
            <a:r>
              <a:rPr lang="it-IT" sz="1800" i="1" dirty="0" smtClean="0"/>
              <a:t>assicurare la compatibilità delle principali caratteristiche fenotipiche del donatore con quelle della coppia ricevente</a:t>
            </a:r>
            <a:r>
              <a:rPr lang="it-IT" sz="1800" dirty="0" smtClean="0"/>
              <a:t>”, </a:t>
            </a:r>
            <a:r>
              <a:rPr lang="it-IT" sz="1800" b="1" dirty="0" smtClean="0"/>
              <a:t>come il colore della pelle, degli occhi, dei capelli e il gruppo sanguigno.</a:t>
            </a:r>
            <a:endParaRPr lang="it-IT" sz="1800" b="1" dirty="0"/>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7</a:t>
            </a:fld>
            <a:endParaRPr lang="it-IT"/>
          </a:p>
        </p:txBody>
      </p:sp>
      <p:sp>
        <p:nvSpPr>
          <p:cNvPr id="8" name="CasellaDiTesto 7"/>
          <p:cNvSpPr txBox="1"/>
          <p:nvPr/>
        </p:nvSpPr>
        <p:spPr>
          <a:xfrm>
            <a:off x="1979712" y="836712"/>
            <a:ext cx="5976664" cy="461665"/>
          </a:xfrm>
          <a:prstGeom prst="rect">
            <a:avLst/>
          </a:prstGeom>
          <a:noFill/>
        </p:spPr>
        <p:txBody>
          <a:bodyPr wrap="square" rtlCol="0">
            <a:spAutoFit/>
          </a:bodyPr>
          <a:lstStyle/>
          <a:p>
            <a:pPr algn="ctr"/>
            <a:r>
              <a:rPr lang="it-IT" sz="2400" b="1" dirty="0" smtClean="0">
                <a:solidFill>
                  <a:srgbClr val="0070C0"/>
                </a:solidFill>
              </a:rPr>
              <a:t>Regole per i donatori</a:t>
            </a:r>
            <a:endParaRPr lang="it-IT" sz="2400" b="1" dirty="0">
              <a:solidFill>
                <a:srgbClr val="0070C0"/>
              </a:solidFill>
            </a:endParaRPr>
          </a:p>
        </p:txBody>
      </p:sp>
      <p:pic>
        <p:nvPicPr>
          <p:cNvPr id="6146" name="Picture 2" descr="C:\Users\Master\Desktop\Raccolta foto\foto PPT\PMA\ins11.jpg"/>
          <p:cNvPicPr>
            <a:picLocks noChangeAspect="1" noChangeArrowheads="1"/>
          </p:cNvPicPr>
          <p:nvPr/>
        </p:nvPicPr>
        <p:blipFill>
          <a:blip r:embed="rId2" cstate="print"/>
          <a:srcRect/>
          <a:stretch>
            <a:fillRect/>
          </a:stretch>
        </p:blipFill>
        <p:spPr bwMode="auto">
          <a:xfrm>
            <a:off x="3491880" y="4797152"/>
            <a:ext cx="2762250" cy="165735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6146"/>
                                        </p:tgtEl>
                                        <p:attrNameLst>
                                          <p:attrName>style.visibility</p:attrName>
                                        </p:attrNameLst>
                                      </p:cBhvr>
                                      <p:to>
                                        <p:strVal val="visible"/>
                                      </p:to>
                                    </p:set>
                                    <p:animEffect transition="in" filter="fade">
                                      <p:cBhvr>
                                        <p:cTn id="13" dur="100"/>
                                        <p:tgtEl>
                                          <p:spTgt spid="6146"/>
                                        </p:tgtEl>
                                      </p:cBhvr>
                                    </p:animEffect>
                                    <p:anim calcmode="lin" valueType="num">
                                      <p:cBhvr>
                                        <p:cTn id="14" dur="400" fill="hold"/>
                                        <p:tgtEl>
                                          <p:spTgt spid="6146"/>
                                        </p:tgtEl>
                                        <p:attrNameLst>
                                          <p:attrName>ppt_x</p:attrName>
                                        </p:attrNameLst>
                                      </p:cBhvr>
                                      <p:tavLst>
                                        <p:tav tm="0">
                                          <p:val>
                                            <p:strVal val="#ppt_x"/>
                                          </p:val>
                                        </p:tav>
                                        <p:tav tm="100000">
                                          <p:val>
                                            <p:strVal val="#ppt_x"/>
                                          </p:val>
                                        </p:tav>
                                      </p:tavLst>
                                    </p:anim>
                                    <p:anim calcmode="lin" valueType="num">
                                      <p:cBhvr>
                                        <p:cTn id="15" dur="400" fill="hold"/>
                                        <p:tgtEl>
                                          <p:spTgt spid="6146"/>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614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614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3" name="Sottotitolo 2"/>
          <p:cNvSpPr>
            <a:spLocks noGrp="1"/>
          </p:cNvSpPr>
          <p:nvPr>
            <p:ph type="subTitle" idx="1"/>
          </p:nvPr>
        </p:nvSpPr>
        <p:spPr>
          <a:xfrm>
            <a:off x="1259632" y="1916832"/>
            <a:ext cx="7632848" cy="4248472"/>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L’ inseminazione artificiale</a:t>
            </a:r>
            <a:r>
              <a:rPr lang="it-IT" sz="1800" dirty="0" smtClean="0"/>
              <a:t>, è una semplice tecnica che viene realizzata da coppie con problemi di fertilità molto concreti.</a:t>
            </a:r>
          </a:p>
          <a:p>
            <a:pPr algn="just"/>
            <a:r>
              <a:rPr lang="it-IT" sz="1800" b="1" dirty="0" smtClean="0">
                <a:solidFill>
                  <a:srgbClr val="FF0000"/>
                </a:solidFill>
              </a:rPr>
              <a:t>I requisiti ideali sarebbero</a:t>
            </a:r>
            <a:r>
              <a:rPr lang="it-IT" sz="1800" dirty="0" smtClean="0"/>
              <a:t>, giovane età, tube permeabili, periodo di sterilità inferiore a 3 anni, e il partner con caratteristiche seminali normali. In queste coppie l’ inseminazione artificiale ha la sua utilità. </a:t>
            </a:r>
          </a:p>
          <a:p>
            <a:pPr algn="just"/>
            <a:r>
              <a:rPr lang="it-IT" sz="1800" b="1" dirty="0" smtClean="0">
                <a:solidFill>
                  <a:srgbClr val="FF0000"/>
                </a:solidFill>
              </a:rPr>
              <a:t>Vengono realizzati non più di 4 tentativi</a:t>
            </a:r>
            <a:r>
              <a:rPr lang="it-IT" sz="1800" dirty="0" smtClean="0"/>
              <a:t>, con una percentuale di successo cumulativa del 25% – 30 % .</a:t>
            </a:r>
          </a:p>
          <a:p>
            <a:pPr algn="just"/>
            <a:r>
              <a:rPr lang="it-IT" sz="1800" b="1" dirty="0" smtClean="0">
                <a:solidFill>
                  <a:srgbClr val="FF0000"/>
                </a:solidFill>
              </a:rPr>
              <a:t>La fecondazione in vitro</a:t>
            </a:r>
            <a:r>
              <a:rPr lang="it-IT" sz="1800" dirty="0" smtClean="0"/>
              <a:t>, è una tecnica totalmente diversa: la fecondazione dei gameti viene realizzata nel laboratorio di riproduzione. Ha una maggiore percentuale di successo e permette di ottenere maggiori informazioni, potendo osservare durante vari giorni il comportamento degli embrioni in laboratorio.</a:t>
            </a:r>
          </a:p>
          <a:p>
            <a:pPr algn="ctr"/>
            <a:r>
              <a:rPr lang="it-IT" sz="1800" b="1" dirty="0" smtClean="0">
                <a:solidFill>
                  <a:srgbClr val="FF0000"/>
                </a:solidFill>
              </a:rPr>
              <a:t>Ogni tecnica ha dunque le sue indicazioni, è pertanto molto importante realizzare una diagnosi corretta per consigliare a ogni coppia il trattamento idoneo.</a:t>
            </a:r>
            <a:endParaRPr lang="it-IT" sz="18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8</a:t>
            </a:fld>
            <a:endParaRPr lang="it-IT"/>
          </a:p>
        </p:txBody>
      </p:sp>
      <p:sp>
        <p:nvSpPr>
          <p:cNvPr id="8" name="CasellaDiTesto 7"/>
          <p:cNvSpPr txBox="1"/>
          <p:nvPr/>
        </p:nvSpPr>
        <p:spPr>
          <a:xfrm>
            <a:off x="1259632" y="836712"/>
            <a:ext cx="7632848" cy="830997"/>
          </a:xfrm>
          <a:prstGeom prst="rect">
            <a:avLst/>
          </a:prstGeom>
          <a:noFill/>
        </p:spPr>
        <p:txBody>
          <a:bodyPr wrap="square" rtlCol="0">
            <a:spAutoFit/>
          </a:bodyPr>
          <a:lstStyle/>
          <a:p>
            <a:pPr algn="ctr"/>
            <a:r>
              <a:rPr lang="it-IT" sz="2400" b="1" dirty="0" smtClean="0">
                <a:solidFill>
                  <a:srgbClr val="0070C0"/>
                </a:solidFill>
              </a:rPr>
              <a:t>Le differenze tra Inseminazione Artificiale </a:t>
            </a:r>
            <a:endParaRPr lang="it-IT" sz="2400" b="1" dirty="0" smtClean="0">
              <a:solidFill>
                <a:srgbClr val="0070C0"/>
              </a:solidFill>
            </a:endParaRPr>
          </a:p>
          <a:p>
            <a:pPr algn="ctr"/>
            <a:r>
              <a:rPr lang="it-IT" sz="2400" b="1" dirty="0" smtClean="0">
                <a:solidFill>
                  <a:srgbClr val="0070C0"/>
                </a:solidFill>
              </a:rPr>
              <a:t>e </a:t>
            </a:r>
            <a:r>
              <a:rPr lang="it-IT" sz="2400" b="1" dirty="0" smtClean="0">
                <a:solidFill>
                  <a:srgbClr val="0070C0"/>
                </a:solidFill>
              </a:rPr>
              <a:t>la Fertilizzazione in Vitro</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04056"/>
          </a:xfrm>
        </p:spPr>
        <p:txBody>
          <a:bodyPr>
            <a:noAutofit/>
          </a:bodyPr>
          <a:lstStyle/>
          <a:p>
            <a:pPr algn="ctr"/>
            <a:r>
              <a:rPr lang="it-IT" sz="2400" b="1" dirty="0" smtClean="0">
                <a:solidFill>
                  <a:srgbClr val="FF0000"/>
                </a:solidFill>
              </a:rPr>
              <a:t>Tecniche di Procreazione Medicalmente  Assistita</a:t>
            </a:r>
            <a:endParaRPr lang="it-IT" sz="24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09/12/2019</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9</a:t>
            </a:fld>
            <a:endParaRPr lang="it-IT"/>
          </a:p>
        </p:txBody>
      </p:sp>
      <p:sp>
        <p:nvSpPr>
          <p:cNvPr id="8" name="CasellaDiTesto 7"/>
          <p:cNvSpPr txBox="1"/>
          <p:nvPr/>
        </p:nvSpPr>
        <p:spPr>
          <a:xfrm>
            <a:off x="1259632" y="836712"/>
            <a:ext cx="7632848" cy="830997"/>
          </a:xfrm>
          <a:prstGeom prst="rect">
            <a:avLst/>
          </a:prstGeom>
          <a:noFill/>
        </p:spPr>
        <p:txBody>
          <a:bodyPr wrap="square" rtlCol="0">
            <a:spAutoFit/>
          </a:bodyPr>
          <a:lstStyle/>
          <a:p>
            <a:pPr algn="ctr"/>
            <a:r>
              <a:rPr lang="it-IT" sz="2400" b="1" dirty="0" smtClean="0">
                <a:solidFill>
                  <a:srgbClr val="0070C0"/>
                </a:solidFill>
              </a:rPr>
              <a:t>Le differenze tra Inseminazione Artificiale </a:t>
            </a:r>
            <a:endParaRPr lang="it-IT" sz="2400" b="1" dirty="0" smtClean="0">
              <a:solidFill>
                <a:srgbClr val="0070C0"/>
              </a:solidFill>
            </a:endParaRPr>
          </a:p>
          <a:p>
            <a:pPr algn="ctr"/>
            <a:r>
              <a:rPr lang="it-IT" sz="2400" b="1" dirty="0" smtClean="0">
                <a:solidFill>
                  <a:srgbClr val="0070C0"/>
                </a:solidFill>
              </a:rPr>
              <a:t>e </a:t>
            </a:r>
            <a:r>
              <a:rPr lang="it-IT" sz="2400" b="1" dirty="0" smtClean="0">
                <a:solidFill>
                  <a:srgbClr val="0070C0"/>
                </a:solidFill>
              </a:rPr>
              <a:t>la Fertilizzazione in Vitro</a:t>
            </a:r>
            <a:endParaRPr lang="it-IT" sz="2400" b="1" dirty="0">
              <a:solidFill>
                <a:srgbClr val="0070C0"/>
              </a:solidFill>
            </a:endParaRPr>
          </a:p>
        </p:txBody>
      </p:sp>
      <p:graphicFrame>
        <p:nvGraphicFramePr>
          <p:cNvPr id="9" name="Tabella 8"/>
          <p:cNvGraphicFramePr>
            <a:graphicFrameLocks noGrp="1"/>
          </p:cNvGraphicFramePr>
          <p:nvPr/>
        </p:nvGraphicFramePr>
        <p:xfrm>
          <a:off x="1259632" y="1772816"/>
          <a:ext cx="7632848" cy="4724400"/>
        </p:xfrm>
        <a:graphic>
          <a:graphicData uri="http://schemas.openxmlformats.org/drawingml/2006/table">
            <a:tbl>
              <a:tblPr firstRow="1" bandRow="1">
                <a:tableStyleId>{5C22544A-7EE6-4342-B048-85BDC9FD1C3A}</a:tableStyleId>
              </a:tblPr>
              <a:tblGrid>
                <a:gridCol w="3816424"/>
                <a:gridCol w="3816424"/>
              </a:tblGrid>
              <a:tr h="3722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50" b="1" dirty="0" smtClean="0"/>
                        <a:t>INSEMINAZIONE ARTIFICIALE</a:t>
                      </a:r>
                      <a:endParaRPr lang="it-IT" sz="1050" dirty="0" smtClean="0"/>
                    </a:p>
                    <a:p>
                      <a:pPr algn="l"/>
                      <a:endParaRPr lang="it-IT"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b="1" dirty="0" smtClean="0"/>
                        <a:t>FERTILIZZAZIONE IN VITRO</a:t>
                      </a:r>
                      <a:endParaRPr lang="it-IT" sz="1200" dirty="0" smtClean="0"/>
                    </a:p>
                    <a:p>
                      <a:endParaRPr lang="it-IT" sz="1200" dirty="0"/>
                    </a:p>
                  </a:txBody>
                  <a:tcPr/>
                </a:tc>
              </a:tr>
              <a:tr h="8686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sz="1600" kern="1200" dirty="0" smtClean="0">
                          <a:solidFill>
                            <a:schemeClr val="dk1"/>
                          </a:solidFill>
                          <a:latin typeface="+mn-lt"/>
                          <a:ea typeface="+mn-ea"/>
                          <a:cs typeface="+mn-cs"/>
                        </a:rPr>
                        <a:t>Introdurre il seme previamente selezionato all’ interno dell’utero della donna che è stata preparata stimolando l’ovulazione.</a:t>
                      </a:r>
                      <a:endParaRPr lang="it-IT" sz="1600" dirty="0"/>
                    </a:p>
                  </a:txBody>
                  <a:tcPr/>
                </a:tc>
                <a:tc>
                  <a:txBody>
                    <a:bodyPr/>
                    <a:lstStyle/>
                    <a:p>
                      <a:r>
                        <a:rPr kumimoji="0" lang="it-IT" sz="1600" kern="1200" dirty="0" smtClean="0">
                          <a:solidFill>
                            <a:schemeClr val="dk1"/>
                          </a:solidFill>
                          <a:latin typeface="+mn-lt"/>
                          <a:ea typeface="+mn-ea"/>
                          <a:cs typeface="+mn-cs"/>
                        </a:rPr>
                        <a:t>Consiste nell’estrarre gli ovuli della paziente per fecondarli nel laboratorio e introdurre posteriormente gli embrioni ottenuti all’interno del suo utero.</a:t>
                      </a:r>
                      <a:endParaRPr lang="it-IT" sz="1600" dirty="0"/>
                    </a:p>
                  </a:txBody>
                  <a:tcPr/>
                </a:tc>
              </a:tr>
              <a:tr h="868608">
                <a:tc>
                  <a:txBody>
                    <a:bodyPr/>
                    <a:lstStyle/>
                    <a:p>
                      <a:r>
                        <a:rPr kumimoji="0" lang="it-IT" sz="1600" kern="1200" dirty="0" smtClean="0">
                          <a:solidFill>
                            <a:schemeClr val="dk1"/>
                          </a:solidFill>
                          <a:latin typeface="+mn-lt"/>
                          <a:ea typeface="+mn-ea"/>
                          <a:cs typeface="+mn-cs"/>
                        </a:rPr>
                        <a:t>La fecondazione (l’unione dell’ovulo e dello spermatozoo) accade “in vivo”, all’interno del corpo della donna, concretamente nella tuba.</a:t>
                      </a:r>
                      <a:endParaRPr lang="it-IT" sz="1600" dirty="0"/>
                    </a:p>
                  </a:txBody>
                  <a:tcPr/>
                </a:tc>
                <a:tc>
                  <a:txBody>
                    <a:bodyPr/>
                    <a:lstStyle/>
                    <a:p>
                      <a:r>
                        <a:rPr kumimoji="0" lang="it-IT" sz="1600" kern="1200" dirty="0" smtClean="0">
                          <a:solidFill>
                            <a:schemeClr val="dk1"/>
                          </a:solidFill>
                          <a:latin typeface="+mn-lt"/>
                          <a:ea typeface="+mn-ea"/>
                          <a:cs typeface="+mn-cs"/>
                        </a:rPr>
                        <a:t>La fecondazione accade “in Vitro”, all’esterno del corpo della donna, nel laboratorio.</a:t>
                      </a:r>
                      <a:endParaRPr lang="it-IT" sz="1600" dirty="0"/>
                    </a:p>
                  </a:txBody>
                  <a:tcPr/>
                </a:tc>
              </a:tr>
              <a:tr h="670069">
                <a:tc>
                  <a:txBody>
                    <a:bodyPr/>
                    <a:lstStyle/>
                    <a:p>
                      <a:r>
                        <a:rPr kumimoji="0" lang="it-IT" sz="1600" kern="1200" dirty="0" smtClean="0">
                          <a:solidFill>
                            <a:schemeClr val="dk1"/>
                          </a:solidFill>
                          <a:latin typeface="+mn-lt"/>
                          <a:ea typeface="+mn-ea"/>
                          <a:cs typeface="+mn-cs"/>
                        </a:rPr>
                        <a:t>Si tratta di una tecnica molto semplice, dove non occorre estrarre gli ovuli.</a:t>
                      </a:r>
                      <a:endParaRPr lang="it-IT" sz="1600" dirty="0"/>
                    </a:p>
                  </a:txBody>
                  <a:tcPr/>
                </a:tc>
                <a:tc>
                  <a:txBody>
                    <a:bodyPr/>
                    <a:lstStyle/>
                    <a:p>
                      <a:r>
                        <a:rPr kumimoji="0" lang="it-IT" sz="1600" kern="1200" dirty="0" smtClean="0">
                          <a:solidFill>
                            <a:schemeClr val="dk1"/>
                          </a:solidFill>
                          <a:latin typeface="+mn-lt"/>
                          <a:ea typeface="+mn-ea"/>
                          <a:cs typeface="+mn-cs"/>
                        </a:rPr>
                        <a:t>Si tratta di tecnica complessa, che richiede un procedimento chirurgico per ottenere gli ovuli e fecondarli in laboratorio.</a:t>
                      </a:r>
                      <a:endParaRPr lang="it-IT" sz="1600" dirty="0"/>
                    </a:p>
                  </a:txBody>
                  <a:tcPr/>
                </a:tc>
              </a:tr>
              <a:tr h="1067147">
                <a:tc>
                  <a:txBody>
                    <a:bodyPr/>
                    <a:lstStyle/>
                    <a:p>
                      <a:r>
                        <a:rPr kumimoji="0" lang="it-IT" sz="1600" kern="1200" dirty="0" smtClean="0">
                          <a:solidFill>
                            <a:schemeClr val="dk1"/>
                          </a:solidFill>
                          <a:latin typeface="+mn-lt"/>
                          <a:ea typeface="+mn-ea"/>
                          <a:cs typeface="+mn-cs"/>
                        </a:rPr>
                        <a:t>La stimolazione ovarica deve essere minima per evitare il rischio di gravidanze multipli. La crescita di più di  2 o 3 follicoli dovrà allertarci e possibilmente cancellare il trattamento.</a:t>
                      </a:r>
                      <a:endParaRPr lang="it-IT" sz="1600" dirty="0"/>
                    </a:p>
                  </a:txBody>
                  <a:tcPr/>
                </a:tc>
                <a:tc>
                  <a:txBody>
                    <a:bodyPr/>
                    <a:lstStyle/>
                    <a:p>
                      <a:r>
                        <a:rPr kumimoji="0" lang="it-IT" sz="1600" kern="1200" dirty="0" smtClean="0">
                          <a:solidFill>
                            <a:schemeClr val="dk1"/>
                          </a:solidFill>
                          <a:latin typeface="+mn-lt"/>
                          <a:ea typeface="+mn-ea"/>
                          <a:cs typeface="+mn-cs"/>
                        </a:rPr>
                        <a:t>L’obiettivo della  stimolazione ovarica è ottenere un numero adeguato di ovuli che possiamo quantificare tra  6 e 15.</a:t>
                      </a:r>
                      <a:endParaRPr lang="it-IT" sz="16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801</TotalTime>
  <Words>2025</Words>
  <Application>Microsoft Office PowerPoint</Application>
  <PresentationFormat>Presentazione su schermo (4:3)</PresentationFormat>
  <Paragraphs>204</Paragraphs>
  <Slides>25</Slides>
  <Notes>0</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Solstizio</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lpstr>Tecniche di Procreazione Medicalmente  Assistita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Tecniche di PMA</dc:title>
  <dc:creator>Francesco Cannizzaro</dc:creator>
  <cp:lastModifiedBy>Master</cp:lastModifiedBy>
  <cp:revision>97</cp:revision>
  <dcterms:created xsi:type="dcterms:W3CDTF">2019-05-08T15:49:22Z</dcterms:created>
  <dcterms:modified xsi:type="dcterms:W3CDTF">2019-12-09T17:53:30Z</dcterms:modified>
</cp:coreProperties>
</file>